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sldIdLst>
    <p:sldId id="256" r:id="rId2"/>
    <p:sldId id="299" r:id="rId3"/>
    <p:sldId id="260" r:id="rId4"/>
    <p:sldId id="261" r:id="rId5"/>
    <p:sldId id="264" r:id="rId6"/>
    <p:sldId id="262" r:id="rId7"/>
    <p:sldId id="300" r:id="rId8"/>
    <p:sldId id="265" r:id="rId9"/>
    <p:sldId id="266" r:id="rId10"/>
    <p:sldId id="268" r:id="rId11"/>
    <p:sldId id="301" r:id="rId12"/>
    <p:sldId id="267" r:id="rId13"/>
    <p:sldId id="273" r:id="rId14"/>
    <p:sldId id="298" r:id="rId15"/>
    <p:sldId id="302" r:id="rId16"/>
    <p:sldId id="277" r:id="rId17"/>
    <p:sldId id="303" r:id="rId18"/>
    <p:sldId id="278" r:id="rId19"/>
    <p:sldId id="304" r:id="rId20"/>
    <p:sldId id="305" r:id="rId21"/>
    <p:sldId id="285" r:id="rId22"/>
    <p:sldId id="271" r:id="rId23"/>
    <p:sldId id="272" r:id="rId24"/>
    <p:sldId id="306" r:id="rId25"/>
    <p:sldId id="286" r:id="rId26"/>
    <p:sldId id="307" r:id="rId27"/>
    <p:sldId id="296" r:id="rId28"/>
    <p:sldId id="308" r:id="rId29"/>
    <p:sldId id="309" r:id="rId30"/>
    <p:sldId id="290" r:id="rId31"/>
    <p:sldId id="287" r:id="rId32"/>
    <p:sldId id="288" r:id="rId33"/>
    <p:sldId id="295"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len Sharp"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3"/>
    <p:restoredTop sz="94672"/>
  </p:normalViewPr>
  <p:slideViewPr>
    <p:cSldViewPr>
      <p:cViewPr varScale="1">
        <p:scale>
          <a:sx n="134" d="100"/>
          <a:sy n="134" d="100"/>
        </p:scale>
        <p:origin x="2120" y="176"/>
      </p:cViewPr>
      <p:guideLst>
        <p:guide orient="horz" pos="2160"/>
        <p:guide pos="2880"/>
      </p:guideLst>
    </p:cSldViewPr>
  </p:slideViewPr>
  <p:outlineViewPr>
    <p:cViewPr>
      <p:scale>
        <a:sx n="33" d="100"/>
        <a:sy n="33" d="100"/>
      </p:scale>
      <p:origin x="0" y="-10032"/>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12/08/2019</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dirty="0"/>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1</a:t>
            </a:fld>
            <a:endParaRPr lang="en-GB" dirty="0"/>
          </a:p>
        </p:txBody>
      </p:sp>
    </p:spTree>
    <p:extLst>
      <p:ext uri="{BB962C8B-B14F-4D97-AF65-F5344CB8AC3E}">
        <p14:creationId xmlns:p14="http://schemas.microsoft.com/office/powerpoint/2010/main" val="762553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2</a:t>
            </a:fld>
            <a:endParaRPr lang="en-GB" dirty="0"/>
          </a:p>
        </p:txBody>
      </p:sp>
    </p:spTree>
    <p:extLst>
      <p:ext uri="{BB962C8B-B14F-4D97-AF65-F5344CB8AC3E}">
        <p14:creationId xmlns:p14="http://schemas.microsoft.com/office/powerpoint/2010/main" val="2222196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9</a:t>
            </a:fld>
            <a:endParaRPr lang="en-GB" dirty="0"/>
          </a:p>
        </p:txBody>
      </p:sp>
    </p:spTree>
    <p:extLst>
      <p:ext uri="{BB962C8B-B14F-4D97-AF65-F5344CB8AC3E}">
        <p14:creationId xmlns:p14="http://schemas.microsoft.com/office/powerpoint/2010/main" val="1274468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14</a:t>
            </a:fld>
            <a:endParaRPr lang="en-GB" dirty="0"/>
          </a:p>
        </p:txBody>
      </p:sp>
    </p:spTree>
    <p:extLst>
      <p:ext uri="{BB962C8B-B14F-4D97-AF65-F5344CB8AC3E}">
        <p14:creationId xmlns:p14="http://schemas.microsoft.com/office/powerpoint/2010/main" val="3635291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24</a:t>
            </a:fld>
            <a:endParaRPr lang="en-GB" dirty="0"/>
          </a:p>
        </p:txBody>
      </p:sp>
    </p:spTree>
    <p:extLst>
      <p:ext uri="{BB962C8B-B14F-4D97-AF65-F5344CB8AC3E}">
        <p14:creationId xmlns:p14="http://schemas.microsoft.com/office/powerpoint/2010/main" val="3271419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30</a:t>
            </a:fld>
            <a:endParaRPr lang="en-GB" dirty="0"/>
          </a:p>
        </p:txBody>
      </p:sp>
    </p:spTree>
    <p:extLst>
      <p:ext uri="{BB962C8B-B14F-4D97-AF65-F5344CB8AC3E}">
        <p14:creationId xmlns:p14="http://schemas.microsoft.com/office/powerpoint/2010/main" val="1690576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33</a:t>
            </a:fld>
            <a:endParaRPr lang="en-GB" dirty="0"/>
          </a:p>
        </p:txBody>
      </p:sp>
    </p:spTree>
    <p:extLst>
      <p:ext uri="{BB962C8B-B14F-4D97-AF65-F5344CB8AC3E}">
        <p14:creationId xmlns:p14="http://schemas.microsoft.com/office/powerpoint/2010/main" val="571106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152863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336849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71438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GB"/>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p:cNvSpPr>
            <a:spLocks noGrp="1"/>
          </p:cNvSpPr>
          <p:nvPr>
            <p:ph type="ftr" sz="quarter" idx="10"/>
          </p:nvPr>
        </p:nvSpPr>
        <p:spPr>
          <a:xfrm>
            <a:off x="2987675" y="6381750"/>
            <a:ext cx="2895600" cy="476250"/>
          </a:xfrm>
        </p:spPr>
        <p:txBody>
          <a:bodyPr/>
          <a:lstStyle>
            <a:lvl1pPr>
              <a:defRPr/>
            </a:lvl1pPr>
          </a:lstStyle>
          <a:p>
            <a:r>
              <a:rPr lang="en-GB" dirty="0"/>
              <a:t>www.id-book.com</a:t>
            </a:r>
          </a:p>
        </p:txBody>
      </p:sp>
      <p:sp>
        <p:nvSpPr>
          <p:cNvPr id="6" name="Date Placeholder 5"/>
          <p:cNvSpPr>
            <a:spLocks noGrp="1"/>
          </p:cNvSpPr>
          <p:nvPr>
            <p:ph type="dt" sz="half" idx="11"/>
          </p:nvPr>
        </p:nvSpPr>
        <p:spPr>
          <a:xfrm>
            <a:off x="179388" y="6381750"/>
            <a:ext cx="2133600" cy="476250"/>
          </a:xfrm>
        </p:spPr>
        <p:txBody>
          <a:bodyPr/>
          <a:lstStyle>
            <a:lvl1pPr>
              <a:defRPr/>
            </a:lvl1pPr>
          </a:lstStyle>
          <a:p>
            <a:endParaRPr lang="en-GB" dirty="0"/>
          </a:p>
        </p:txBody>
      </p:sp>
    </p:spTree>
    <p:extLst>
      <p:ext uri="{BB962C8B-B14F-4D97-AF65-F5344CB8AC3E}">
        <p14:creationId xmlns:p14="http://schemas.microsoft.com/office/powerpoint/2010/main" val="2892566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593415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330861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147230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r>
              <a:rPr lang="en-GB" dirty="0"/>
              <a:t>www.id-book.com</a:t>
            </a:r>
          </a:p>
        </p:txBody>
      </p:sp>
      <p:sp>
        <p:nvSpPr>
          <p:cNvPr id="9" name="Slide Number Placeholder 8"/>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309104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a:t>www.id-book.com</a:t>
            </a:r>
          </a:p>
        </p:txBody>
      </p:sp>
      <p:sp>
        <p:nvSpPr>
          <p:cNvPr id="5" name="Slide Number Placeholder 4"/>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407614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r>
              <a:rPr lang="en-GB" dirty="0"/>
              <a:t>www.id-book.com</a:t>
            </a:r>
          </a:p>
        </p:txBody>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123699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2540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79049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GB" dirty="0"/>
              <a:t>www.id-book.com</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fld id="{A7EA2D8D-44E5-43C4-BBA1-AE3E32EF0894}" type="slidenum">
              <a:rPr lang="en-GB" smtClean="0"/>
              <a:pPr/>
              <a:t>‹#›</a:t>
            </a:fld>
            <a:endParaRPr lang="en-GB" dirty="0"/>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ctr" defTabSz="914400" rtl="0" eaLnBrk="1" latinLnBrk="0" hangingPunct="1">
        <a:spcBef>
          <a:spcPct val="0"/>
        </a:spcBef>
        <a:buNone/>
        <a:defRPr sz="4400" kern="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taylorandfrancis.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acm.org/publications" TargetMode="External"/><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hyperlink" Target="https://www.acm.org/publications"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hyperlink" Target="https://xtensio.com/templates/" TargetMode="External"/><Relationship Id="rId4" Type="http://schemas.openxmlformats.org/officeDocument/2006/relationships/image" Target="../media/image1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acm.org/publications" TargetMode="External"/><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0766" y="4581128"/>
            <a:ext cx="6479659" cy="1292662"/>
          </a:xfrm>
          <a:prstGeom prst="rect">
            <a:avLst/>
          </a:prstGeom>
          <a:noFill/>
        </p:spPr>
        <p:txBody>
          <a:bodyPr wrap="none" rtlCol="0">
            <a:spAutoFit/>
          </a:bodyPr>
          <a:lstStyle/>
          <a:p>
            <a:pPr algn="ctr"/>
            <a:r>
              <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Chapter 11</a:t>
            </a:r>
            <a:br>
              <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br>
            <a:endParaRPr lang="en-GB" sz="14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a:p>
            <a:pPr algn="ctr"/>
            <a:r>
              <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DISCOVERING REQUIREMENTS</a:t>
            </a:r>
          </a:p>
        </p:txBody>
      </p:sp>
      <p:pic>
        <p:nvPicPr>
          <p:cNvPr id="5" name="Picture 4" descr="Cover of the book Interaction Design, Fifth Edition">
            <a:extLst>
              <a:ext uri="{FF2B5EF4-FFF2-40B4-BE49-F238E27FC236}">
                <a16:creationId xmlns:a16="http://schemas.microsoft.com/office/drawing/2014/main" id="{F52CB6E3-54AD-0E45-BDD4-3CA1DF36B586}"/>
              </a:ext>
            </a:extLst>
          </p:cNvPr>
          <p:cNvPicPr>
            <a:picLocks noChangeAspect="1"/>
          </p:cNvPicPr>
          <p:nvPr/>
        </p:nvPicPr>
        <p:blipFill rotWithShape="1">
          <a:blip r:embed="rId3">
            <a:extLst>
              <a:ext uri="{28A0092B-C50C-407E-A947-70E740481C1C}">
                <a14:useLocalDpi xmlns:a14="http://schemas.microsoft.com/office/drawing/2010/main" val="0"/>
              </a:ext>
            </a:extLst>
          </a:blip>
          <a:srcRect l="51575" t="2693" r="1964" b="2693"/>
          <a:stretch/>
        </p:blipFill>
        <p:spPr>
          <a:xfrm>
            <a:off x="2975527" y="547785"/>
            <a:ext cx="3192946" cy="4004712"/>
          </a:xfrm>
          <a:prstGeom prst="rect">
            <a:avLst/>
          </a:prstGeom>
        </p:spPr>
      </p:pic>
    </p:spTree>
    <p:extLst>
      <p:ext uri="{BB962C8B-B14F-4D97-AF65-F5344CB8AC3E}">
        <p14:creationId xmlns:p14="http://schemas.microsoft.com/office/powerpoint/2010/main" val="1471185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536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536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536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5366" name="Rectangle 6"/>
          <p:cNvSpPr>
            <a:spLocks noGrp="1" noChangeArrowheads="1"/>
          </p:cNvSpPr>
          <p:nvPr>
            <p:ph type="title"/>
          </p:nvPr>
        </p:nvSpPr>
        <p:spPr>
          <a:xfrm>
            <a:off x="636627" y="188640"/>
            <a:ext cx="7870745"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noProof="0" dirty="0">
                <a:latin typeface="Liberation Sans"/>
              </a:rPr>
              <a:t>Different kinds of requirements</a:t>
            </a:r>
          </a:p>
        </p:txBody>
      </p:sp>
      <p:sp>
        <p:nvSpPr>
          <p:cNvPr id="15367" name="Rectangle 7"/>
          <p:cNvSpPr>
            <a:spLocks noGrp="1" noChangeArrowheads="1"/>
          </p:cNvSpPr>
          <p:nvPr>
            <p:ph type="body" idx="1"/>
          </p:nvPr>
        </p:nvSpPr>
        <p:spPr>
          <a:xfrm>
            <a:off x="899592" y="1031875"/>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noProof="0" dirty="0">
              <a:solidFill>
                <a:srgbClr val="000000"/>
              </a:solidFill>
              <a:latin typeface="Liberation Sans"/>
            </a:endParaRPr>
          </a:p>
          <a:p>
            <a:endParaRPr lang="en-US" noProof="0" dirty="0">
              <a:latin typeface="Liberation Sans"/>
            </a:endParaRPr>
          </a:p>
        </p:txBody>
      </p:sp>
      <p:sp>
        <p:nvSpPr>
          <p:cNvPr id="15368" name="Rectangle 8"/>
          <p:cNvSpPr>
            <a:spLocks noChangeArrowheads="1"/>
          </p:cNvSpPr>
          <p:nvPr/>
        </p:nvSpPr>
        <p:spPr bwMode="auto">
          <a:xfrm>
            <a:off x="528821" y="1340768"/>
            <a:ext cx="844696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spcBef>
                <a:spcPts val="600"/>
              </a:spcBef>
            </a:pPr>
            <a:r>
              <a:rPr lang="en-GB" sz="3000" dirty="0">
                <a:latin typeface="Liberation Sans"/>
              </a:rPr>
              <a:t>Users — Who are they?</a:t>
            </a:r>
          </a:p>
          <a:p>
            <a:pPr marL="428625" indent="-342900" eaLnBrk="0" hangingPunct="0">
              <a:spcBef>
                <a:spcPts val="1200"/>
              </a:spcBef>
              <a:buFont typeface="Arial" panose="020B0604020202020204" pitchFamily="34" charset="0"/>
              <a:buChar char="•"/>
            </a:pPr>
            <a:r>
              <a:rPr lang="en-GB" sz="2400" b="1" dirty="0">
                <a:latin typeface="Liberation Sans"/>
              </a:rPr>
              <a:t>Characteristics</a:t>
            </a:r>
            <a:r>
              <a:rPr lang="en-GB" sz="2400" dirty="0">
                <a:latin typeface="Liberation Sans"/>
              </a:rPr>
              <a:t>: nationality, educational background, attitude to computers</a:t>
            </a:r>
          </a:p>
          <a:p>
            <a:pPr marL="428625" indent="-342900" eaLnBrk="0" hangingPunct="0">
              <a:spcBef>
                <a:spcPts val="1200"/>
              </a:spcBef>
              <a:buFont typeface="Arial" panose="020B0604020202020204" pitchFamily="34" charset="0"/>
              <a:buChar char="•"/>
            </a:pPr>
            <a:r>
              <a:rPr lang="en-GB" sz="2400" b="1" dirty="0">
                <a:latin typeface="Liberation Sans"/>
              </a:rPr>
              <a:t>System use</a:t>
            </a:r>
            <a:r>
              <a:rPr lang="en-GB" sz="2400" dirty="0">
                <a:latin typeface="Liberation Sans"/>
              </a:rPr>
              <a:t>: novice, expert, casual, frequent</a:t>
            </a:r>
            <a:endParaRPr lang="en-GB" sz="1000" dirty="0">
              <a:latin typeface="Liberation Sans"/>
            </a:endParaRPr>
          </a:p>
          <a:p>
            <a:pPr marL="688975" lvl="2" eaLnBrk="0" hangingPunct="0">
              <a:spcBef>
                <a:spcPts val="600"/>
              </a:spcBef>
            </a:pPr>
            <a:r>
              <a:rPr lang="en-GB" sz="2400" b="1" dirty="0">
                <a:latin typeface="Liberation Sans"/>
              </a:rPr>
              <a:t>Novice</a:t>
            </a:r>
            <a:r>
              <a:rPr lang="en-GB" sz="2400" dirty="0">
                <a:latin typeface="Liberation Sans"/>
              </a:rPr>
              <a:t>: prompted, constrained, clear</a:t>
            </a:r>
            <a:endParaRPr lang="en-GB" sz="1000" dirty="0">
              <a:latin typeface="Liberation Sans"/>
            </a:endParaRPr>
          </a:p>
          <a:p>
            <a:pPr marL="688975" lvl="2" eaLnBrk="0" hangingPunct="0">
              <a:spcBef>
                <a:spcPts val="600"/>
              </a:spcBef>
            </a:pPr>
            <a:r>
              <a:rPr lang="en-GB" sz="2400" b="1" dirty="0">
                <a:latin typeface="Liberation Sans"/>
              </a:rPr>
              <a:t>Expert</a:t>
            </a:r>
            <a:r>
              <a:rPr lang="en-GB" sz="2400" dirty="0">
                <a:latin typeface="Liberation Sans"/>
              </a:rPr>
              <a:t>: flexibility, access/power</a:t>
            </a:r>
            <a:endParaRPr lang="en-GB" sz="1000" dirty="0">
              <a:latin typeface="Liberation Sans"/>
            </a:endParaRPr>
          </a:p>
          <a:p>
            <a:pPr marL="688975" lvl="2" eaLnBrk="0" hangingPunct="0">
              <a:spcBef>
                <a:spcPts val="600"/>
              </a:spcBef>
            </a:pPr>
            <a:r>
              <a:rPr lang="en-GB" sz="2400" b="1" dirty="0">
                <a:latin typeface="Liberation Sans"/>
              </a:rPr>
              <a:t>Frequent</a:t>
            </a:r>
            <a:r>
              <a:rPr lang="en-GB" sz="2400" dirty="0">
                <a:latin typeface="Liberation Sans"/>
              </a:rPr>
              <a:t>: shortcuts</a:t>
            </a:r>
            <a:endParaRPr lang="en-GB" sz="1000" dirty="0">
              <a:latin typeface="Liberation Sans"/>
            </a:endParaRPr>
          </a:p>
          <a:p>
            <a:pPr marL="688975" lvl="2" eaLnBrk="0" hangingPunct="0">
              <a:spcBef>
                <a:spcPts val="600"/>
              </a:spcBef>
            </a:pPr>
            <a:r>
              <a:rPr lang="en-GB" sz="2400" b="1" dirty="0">
                <a:latin typeface="Liberation Sans"/>
              </a:rPr>
              <a:t>Casual/infrequent</a:t>
            </a:r>
            <a:r>
              <a:rPr lang="en-GB" sz="2400" dirty="0">
                <a:latin typeface="Liberation Sans"/>
              </a:rPr>
              <a:t>: clear menu paths</a:t>
            </a:r>
          </a:p>
          <a:p>
            <a:pPr marL="428625" indent="-342900" eaLnBrk="0" hangingPunct="0">
              <a:spcBef>
                <a:spcPts val="1200"/>
              </a:spcBef>
              <a:buFont typeface="Arial" panose="020B0604020202020204" pitchFamily="34" charset="0"/>
              <a:buChar char="•"/>
            </a:pPr>
            <a:r>
              <a:rPr lang="en-GB" sz="2400" dirty="0">
                <a:latin typeface="Liberation Sans"/>
              </a:rPr>
              <a:t>User profile</a:t>
            </a:r>
            <a:endParaRPr lang="en-GB" sz="1000" dirty="0">
              <a:latin typeface="Liberation Sans"/>
            </a:endParaRPr>
          </a:p>
          <a:p>
            <a:pPr marL="1343025" lvl="2" indent="-342900" eaLnBrk="0" hangingPunct="0">
              <a:spcBef>
                <a:spcPts val="600"/>
              </a:spcBef>
              <a:buFont typeface="AppleSymbols" panose="02000000000000000000" pitchFamily="2" charset="-79"/>
              <a:buChar char="⎻"/>
            </a:pPr>
            <a:endParaRPr lang="en-GB" sz="2400" dirty="0">
              <a:latin typeface="Liberation Sans"/>
            </a:endParaRP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10</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329429853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6"/>
          <p:cNvSpPr>
            <a:spLocks noGrp="1" noChangeArrowheads="1"/>
          </p:cNvSpPr>
          <p:nvPr>
            <p:ph type="title"/>
          </p:nvPr>
        </p:nvSpPr>
        <p:spPr>
          <a:xfrm>
            <a:off x="636627" y="462699"/>
            <a:ext cx="7870745"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noProof="0" dirty="0">
                <a:latin typeface="Liberation Sans"/>
              </a:rPr>
              <a:t>Different kinds of requirements</a:t>
            </a:r>
          </a:p>
        </p:txBody>
      </p:sp>
      <p:sp>
        <p:nvSpPr>
          <p:cNvPr id="1331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331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331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331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 name="Rectangle 1"/>
          <p:cNvSpPr/>
          <p:nvPr/>
        </p:nvSpPr>
        <p:spPr>
          <a:xfrm>
            <a:off x="467544" y="1556792"/>
            <a:ext cx="8208912" cy="3662541"/>
          </a:xfrm>
          <a:prstGeom prst="rect">
            <a:avLst/>
          </a:prstGeom>
        </p:spPr>
        <p:txBody>
          <a:bodyPr wrap="square">
            <a:spAutoFit/>
          </a:bodyPr>
          <a:lstStyle/>
          <a:p>
            <a:pPr marL="457200" indent="-457200" eaLnBrk="0" hangingPunct="0">
              <a:spcBef>
                <a:spcPts val="600"/>
              </a:spcBef>
              <a:buFont typeface="Arial" panose="020B0604020202020204" pitchFamily="34" charset="0"/>
              <a:buChar char="•"/>
              <a:tabLst>
                <a:tab pos="536575" algn="l"/>
                <a:tab pos="623888" algn="l"/>
              </a:tabLst>
            </a:pPr>
            <a:r>
              <a:rPr lang="en-GB" sz="3200" dirty="0">
                <a:latin typeface="Liberation Sans"/>
              </a:rPr>
              <a:t>Usability goals</a:t>
            </a:r>
          </a:p>
          <a:p>
            <a:pPr marL="457200" indent="-457200" eaLnBrk="0" hangingPunct="0">
              <a:spcBef>
                <a:spcPts val="2400"/>
              </a:spcBef>
              <a:buFont typeface="Arial" panose="020B0604020202020204" pitchFamily="34" charset="0"/>
              <a:buChar char="•"/>
              <a:tabLst>
                <a:tab pos="536575" algn="l"/>
                <a:tab pos="623888" algn="l"/>
              </a:tabLst>
            </a:pPr>
            <a:r>
              <a:rPr lang="en-GB" sz="3200" dirty="0">
                <a:latin typeface="Liberation Sans"/>
              </a:rPr>
              <a:t>User experience goals</a:t>
            </a:r>
          </a:p>
          <a:p>
            <a:pPr marL="457200" indent="-457200" eaLnBrk="0" hangingPunct="0">
              <a:spcBef>
                <a:spcPts val="2400"/>
              </a:spcBef>
              <a:buFont typeface="Arial" panose="020B0604020202020204" pitchFamily="34" charset="0"/>
              <a:buChar char="•"/>
              <a:tabLst>
                <a:tab pos="536575" algn="l"/>
                <a:tab pos="623888" algn="l"/>
              </a:tabLst>
            </a:pPr>
            <a:r>
              <a:rPr lang="en-GB" sz="3200" dirty="0">
                <a:latin typeface="Liberation Sans"/>
              </a:rPr>
              <a:t>Different products have different requirements and may be implemented in different ways, for example, trustworthiness</a:t>
            </a:r>
            <a:r>
              <a:rPr lang="en-GB" sz="3000" dirty="0">
                <a:latin typeface="Liberation Sans"/>
              </a:rPr>
              <a:t> </a:t>
            </a:r>
            <a:endParaRPr lang="en-GB" sz="2400" dirty="0">
              <a:latin typeface="Liberation Sans"/>
            </a:endParaRPr>
          </a:p>
        </p:txBody>
      </p:sp>
      <p:sp>
        <p:nvSpPr>
          <p:cNvPr id="4" name="Footer Placeholder 3"/>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5" name="Slide Number Placeholder 4"/>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11</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6751399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67544" y="125760"/>
            <a:ext cx="8229600" cy="1143000"/>
          </a:xfrm>
        </p:spPr>
        <p:txBody>
          <a:bodyPr/>
          <a:lstStyle/>
          <a:p>
            <a:r>
              <a:rPr lang="en-US" noProof="0" dirty="0"/>
              <a:t>Usable security</a:t>
            </a: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12</a:t>
            </a:fld>
            <a:endParaRPr lang="en-GB" sz="1000" dirty="0">
              <a:solidFill>
                <a:schemeClr val="accent6">
                  <a:lumMod val="75000"/>
                </a:schemeClr>
              </a:solidFill>
            </a:endParaRPr>
          </a:p>
        </p:txBody>
      </p:sp>
      <p:sp>
        <p:nvSpPr>
          <p:cNvPr id="8" name="Rectangle 7">
            <a:extLst>
              <a:ext uri="{FF2B5EF4-FFF2-40B4-BE49-F238E27FC236}">
                <a16:creationId xmlns:a16="http://schemas.microsoft.com/office/drawing/2014/main" id="{DE8E3DBB-9882-4D47-98BB-B23FCB539A72}"/>
              </a:ext>
            </a:extLst>
          </p:cNvPr>
          <p:cNvSpPr/>
          <p:nvPr/>
        </p:nvSpPr>
        <p:spPr>
          <a:xfrm>
            <a:off x="467544" y="1556792"/>
            <a:ext cx="8208912" cy="4093428"/>
          </a:xfrm>
          <a:prstGeom prst="rect">
            <a:avLst/>
          </a:prstGeom>
        </p:spPr>
        <p:txBody>
          <a:bodyPr wrap="square">
            <a:spAutoFit/>
          </a:bodyPr>
          <a:lstStyle/>
          <a:p>
            <a:pPr eaLnBrk="0" hangingPunct="0">
              <a:spcBef>
                <a:spcPts val="600"/>
              </a:spcBef>
              <a:tabLst>
                <a:tab pos="536575" algn="l"/>
                <a:tab pos="623888" algn="l"/>
              </a:tabLst>
            </a:pPr>
            <a:r>
              <a:rPr lang="en-GB" sz="3200" dirty="0">
                <a:latin typeface="Liberation Sans"/>
              </a:rPr>
              <a:t>How to make security robust without detracting from user experience</a:t>
            </a:r>
          </a:p>
          <a:p>
            <a:pPr marL="800100" lvl="2" indent="-342900" eaLnBrk="0" hangingPunct="0">
              <a:spcBef>
                <a:spcPts val="1200"/>
              </a:spcBef>
              <a:buFont typeface="Arial"/>
              <a:buChar char="•"/>
              <a:tabLst>
                <a:tab pos="536575" algn="l"/>
                <a:tab pos="623888" algn="l"/>
              </a:tabLst>
            </a:pPr>
            <a:r>
              <a:rPr lang="en-GB" sz="2800" dirty="0">
                <a:latin typeface="Liberation Sans"/>
              </a:rPr>
              <a:t>If the usability of security is ignored, then security mechanisms will be circumvented</a:t>
            </a:r>
          </a:p>
          <a:p>
            <a:pPr marL="800100" lvl="2" indent="-342900" eaLnBrk="0" hangingPunct="0">
              <a:spcBef>
                <a:spcPts val="1200"/>
              </a:spcBef>
              <a:buFont typeface="Arial" panose="020B0604020202020204" pitchFamily="34" charset="0"/>
              <a:buChar char="•"/>
              <a:tabLst>
                <a:tab pos="536575" algn="l"/>
                <a:tab pos="623888" algn="l"/>
              </a:tabLst>
            </a:pPr>
            <a:r>
              <a:rPr lang="en-GB" sz="2800" dirty="0">
                <a:latin typeface="Liberation Sans"/>
              </a:rPr>
              <a:t>Passwords as an example</a:t>
            </a:r>
          </a:p>
          <a:p>
            <a:pPr marL="1257300" lvl="3" indent="-342900" eaLnBrk="0" hangingPunct="0">
              <a:spcBef>
                <a:spcPts val="1200"/>
              </a:spcBef>
              <a:buFont typeface="Wingdings" pitchFamily="2" charset="2"/>
              <a:buChar char="§"/>
              <a:tabLst>
                <a:tab pos="536575" algn="l"/>
                <a:tab pos="623888" algn="l"/>
              </a:tabLst>
            </a:pPr>
            <a:r>
              <a:rPr lang="en-GB" sz="2400" dirty="0">
                <a:latin typeface="Liberation Sans"/>
              </a:rPr>
              <a:t>Too much advice about how to choose a password</a:t>
            </a:r>
          </a:p>
          <a:p>
            <a:pPr marL="1257300" lvl="3" indent="-342900" eaLnBrk="0" hangingPunct="0">
              <a:spcBef>
                <a:spcPts val="1200"/>
              </a:spcBef>
              <a:buFont typeface="Wingdings" pitchFamily="2" charset="2"/>
              <a:buChar char="§"/>
              <a:tabLst>
                <a:tab pos="536575" algn="l"/>
                <a:tab pos="623888" algn="l"/>
              </a:tabLst>
            </a:pPr>
            <a:r>
              <a:rPr lang="en-GB" sz="2400" dirty="0">
                <a:latin typeface="Liberation Sans"/>
              </a:rPr>
              <a:t>Coping strategies may compromise security </a:t>
            </a:r>
          </a:p>
        </p:txBody>
      </p:sp>
    </p:spTree>
    <p:extLst>
      <p:ext uri="{BB962C8B-B14F-4D97-AF65-F5344CB8AC3E}">
        <p14:creationId xmlns:p14="http://schemas.microsoft.com/office/powerpoint/2010/main" val="1443549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Rectangle 6"/>
          <p:cNvSpPr>
            <a:spLocks noGrp="1" noChangeArrowheads="1"/>
          </p:cNvSpPr>
          <p:nvPr>
            <p:ph type="title"/>
          </p:nvPr>
        </p:nvSpPr>
        <p:spPr>
          <a:xfrm>
            <a:off x="457200" y="462699"/>
            <a:ext cx="8229600" cy="766877"/>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4400" noProof="0" dirty="0">
                <a:latin typeface="Liberation Sans"/>
              </a:rPr>
              <a:t>Data gathering for requirements</a:t>
            </a:r>
          </a:p>
        </p:txBody>
      </p:sp>
      <p:sp>
        <p:nvSpPr>
          <p:cNvPr id="20487" name="Rectangle 7"/>
          <p:cNvSpPr>
            <a:spLocks noGrp="1" noChangeArrowheads="1"/>
          </p:cNvSpPr>
          <p:nvPr>
            <p:ph idx="1"/>
          </p:nvPr>
        </p:nvSpPr>
        <p:spPr>
          <a:xfrm>
            <a:off x="467544" y="1484784"/>
            <a:ext cx="8229600" cy="4763616"/>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fontScale="92500" lnSpcReduction="10000"/>
          </a:bodyPr>
          <a:lstStyle/>
          <a:p>
            <a:pPr eaLnBrk="0" hangingPunct="0">
              <a:spcBef>
                <a:spcPts val="600"/>
              </a:spcBef>
            </a:pPr>
            <a:r>
              <a:rPr lang="en-US" sz="2800" noProof="0" dirty="0">
                <a:latin typeface="Liberation Sans"/>
              </a:rPr>
              <a:t>Interviews, observation, and questionnaires</a:t>
            </a:r>
            <a:endParaRPr lang="en-US" sz="1100" noProof="0" dirty="0">
              <a:latin typeface="Liberation Sans"/>
            </a:endParaRPr>
          </a:p>
          <a:p>
            <a:pPr eaLnBrk="0" hangingPunct="0">
              <a:spcBef>
                <a:spcPts val="600"/>
              </a:spcBef>
            </a:pPr>
            <a:r>
              <a:rPr lang="en-US" sz="2600" noProof="0" dirty="0">
                <a:latin typeface="Liberation Sans"/>
              </a:rPr>
              <a:t>Studying documentation: </a:t>
            </a:r>
            <a:endParaRPr lang="en-US" sz="600" noProof="0" dirty="0">
              <a:latin typeface="Liberation Sans"/>
            </a:endParaRPr>
          </a:p>
          <a:p>
            <a:pPr lvl="1" eaLnBrk="0" hangingPunct="0">
              <a:spcBef>
                <a:spcPts val="600"/>
              </a:spcBef>
              <a:buFont typeface="Wingdings" pitchFamily="2" charset="2"/>
              <a:buChar char="§"/>
            </a:pPr>
            <a:r>
              <a:rPr lang="en-US" sz="2400" noProof="0" dirty="0">
                <a:solidFill>
                  <a:schemeClr val="tx1"/>
                </a:solidFill>
                <a:latin typeface="Liberation Sans"/>
              </a:rPr>
              <a:t>Procedures and rules are often written down in manuals </a:t>
            </a:r>
          </a:p>
          <a:p>
            <a:pPr lvl="1" eaLnBrk="0" hangingPunct="0">
              <a:spcBef>
                <a:spcPts val="600"/>
              </a:spcBef>
              <a:buFont typeface="Wingdings" pitchFamily="2" charset="2"/>
              <a:buChar char="§"/>
            </a:pPr>
            <a:r>
              <a:rPr lang="en-US" sz="2400" noProof="0" dirty="0">
                <a:solidFill>
                  <a:schemeClr val="tx1"/>
                </a:solidFill>
                <a:latin typeface="Liberation Sans"/>
              </a:rPr>
              <a:t>Good source of data about the steps involved in an activity and any regulations governing a task</a:t>
            </a:r>
          </a:p>
          <a:p>
            <a:pPr lvl="1" eaLnBrk="0" hangingPunct="0">
              <a:spcBef>
                <a:spcPts val="600"/>
              </a:spcBef>
              <a:buFont typeface="Wingdings" pitchFamily="2" charset="2"/>
              <a:buChar char="§"/>
            </a:pPr>
            <a:r>
              <a:rPr lang="en-US" sz="2400" noProof="0" dirty="0">
                <a:solidFill>
                  <a:schemeClr val="tx1"/>
                </a:solidFill>
                <a:latin typeface="Liberation Sans"/>
              </a:rPr>
              <a:t>Not to be used in isolation</a:t>
            </a:r>
          </a:p>
          <a:p>
            <a:pPr lvl="1" eaLnBrk="0" hangingPunct="0">
              <a:spcBef>
                <a:spcPts val="600"/>
              </a:spcBef>
              <a:buFont typeface="Wingdings" pitchFamily="2" charset="2"/>
              <a:buChar char="§"/>
            </a:pPr>
            <a:r>
              <a:rPr lang="en-US" sz="2400" noProof="0" dirty="0">
                <a:solidFill>
                  <a:schemeClr val="tx1"/>
                </a:solidFill>
                <a:latin typeface="Liberation Sans"/>
              </a:rPr>
              <a:t>Good for understanding legislation and getting background information</a:t>
            </a:r>
          </a:p>
          <a:p>
            <a:pPr lvl="1" eaLnBrk="0" hangingPunct="0">
              <a:spcBef>
                <a:spcPts val="600"/>
              </a:spcBef>
              <a:buFont typeface="Wingdings" pitchFamily="2" charset="2"/>
              <a:buChar char="§"/>
            </a:pPr>
            <a:r>
              <a:rPr lang="en-US" sz="2400" noProof="0" dirty="0">
                <a:solidFill>
                  <a:schemeClr val="tx1"/>
                </a:solidFill>
                <a:latin typeface="Liberation Sans"/>
              </a:rPr>
              <a:t>No stakeholder time, which is a limiting factor for other techniques</a:t>
            </a:r>
          </a:p>
          <a:p>
            <a:pPr eaLnBrk="0" hangingPunct="0">
              <a:lnSpc>
                <a:spcPct val="140000"/>
              </a:lnSpc>
              <a:spcBef>
                <a:spcPts val="600"/>
              </a:spcBef>
            </a:pPr>
            <a:r>
              <a:rPr lang="en-US" sz="2800" noProof="0" dirty="0">
                <a:latin typeface="Liberation Sans"/>
              </a:rPr>
              <a:t>Researching similar products:</a:t>
            </a:r>
          </a:p>
          <a:p>
            <a:pPr lvl="1" eaLnBrk="0" hangingPunct="0">
              <a:lnSpc>
                <a:spcPct val="140000"/>
              </a:lnSpc>
              <a:buFont typeface="Wingdings" pitchFamily="2" charset="2"/>
              <a:buChar char="§"/>
            </a:pPr>
            <a:r>
              <a:rPr lang="en-US" sz="2400" noProof="0" dirty="0">
                <a:solidFill>
                  <a:schemeClr val="tx1"/>
                </a:solidFill>
                <a:latin typeface="Liberation Sans"/>
              </a:rPr>
              <a:t>Good for prompting requirements</a:t>
            </a:r>
          </a:p>
          <a:p>
            <a:endParaRPr lang="en-US" noProof="0" dirty="0">
              <a:latin typeface="Liberation Sans"/>
            </a:endParaRPr>
          </a:p>
          <a:p>
            <a:endParaRPr lang="en-US" noProof="0" dirty="0">
              <a:latin typeface="Liberation Sans"/>
            </a:endParaRPr>
          </a:p>
        </p:txBody>
      </p:sp>
      <p:sp>
        <p:nvSpPr>
          <p:cNvPr id="2048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048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048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048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13</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229967894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73968" y="107949"/>
            <a:ext cx="8312832" cy="872779"/>
          </a:xfrm>
        </p:spPr>
        <p:txBody>
          <a:bodyPr>
            <a:normAutofit/>
          </a:bodyPr>
          <a:lstStyle/>
          <a:p>
            <a:r>
              <a:rPr lang="en-US" noProof="0" dirty="0">
                <a:latin typeface="Liberation Sans"/>
              </a:rPr>
              <a:t>Combining data gathering</a:t>
            </a:r>
          </a:p>
        </p:txBody>
      </p:sp>
      <p:sp>
        <p:nvSpPr>
          <p:cNvPr id="24580" name="Rectangle 4"/>
          <p:cNvSpPr>
            <a:spLocks noChangeArrowheads="1"/>
          </p:cNvSpPr>
          <p:nvPr/>
        </p:nvSpPr>
        <p:spPr bwMode="auto">
          <a:xfrm>
            <a:off x="251521" y="1128772"/>
            <a:ext cx="3377056"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0" hangingPunct="0"/>
            <a:r>
              <a:rPr lang="en-US" sz="2800" dirty="0">
                <a:latin typeface="Liberation Sans"/>
              </a:rPr>
              <a:t>Direct observation, indirect observation, interviews, diaries, and surveys</a:t>
            </a:r>
            <a:endParaRPr lang="en-GB" sz="2800" dirty="0">
              <a:latin typeface="Liberation Sans"/>
            </a:endParaRPr>
          </a:p>
        </p:txBody>
      </p:sp>
      <p:sp>
        <p:nvSpPr>
          <p:cNvPr id="4" name="Footer Placeholder 3"/>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5" name="Slide Number Placeholder 4"/>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14</a:t>
            </a:fld>
            <a:endParaRPr lang="en-GB" sz="1000" dirty="0">
              <a:solidFill>
                <a:schemeClr val="accent6">
                  <a:lumMod val="75000"/>
                </a:schemeClr>
              </a:solidFill>
              <a:latin typeface="Liberation Sans"/>
            </a:endParaRPr>
          </a:p>
        </p:txBody>
      </p:sp>
      <p:pic>
        <p:nvPicPr>
          <p:cNvPr id="7" name="Picture 6" descr="(a) The image shown to participants in the first field study (Hollis et al, 2017, Figure 1 (b) the smartphone diary app for the second study (Hollis et al, 2017, Figure 9).">
            <a:extLst>
              <a:ext uri="{FF2B5EF4-FFF2-40B4-BE49-F238E27FC236}">
                <a16:creationId xmlns:a16="http://schemas.microsoft.com/office/drawing/2014/main" id="{17888FD8-AAE8-7149-91DD-868C6F5EF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128772"/>
            <a:ext cx="4572000" cy="5174178"/>
          </a:xfrm>
          <a:prstGeom prst="rect">
            <a:avLst/>
          </a:prstGeom>
        </p:spPr>
      </p:pic>
      <p:sp>
        <p:nvSpPr>
          <p:cNvPr id="8" name="TextBox 7">
            <a:extLst>
              <a:ext uri="{FF2B5EF4-FFF2-40B4-BE49-F238E27FC236}">
                <a16:creationId xmlns:a16="http://schemas.microsoft.com/office/drawing/2014/main" id="{E2BAA945-9AD5-C248-A146-7811E2BA7D0A}"/>
              </a:ext>
            </a:extLst>
          </p:cNvPr>
          <p:cNvSpPr txBox="1"/>
          <p:nvPr/>
        </p:nvSpPr>
        <p:spPr>
          <a:xfrm>
            <a:off x="373968" y="5656619"/>
            <a:ext cx="3535712" cy="646331"/>
          </a:xfrm>
          <a:prstGeom prst="rect">
            <a:avLst/>
          </a:prstGeom>
          <a:noFill/>
        </p:spPr>
        <p:txBody>
          <a:bodyPr wrap="square" rtlCol="0">
            <a:spAutoFit/>
          </a:bodyPr>
          <a:lstStyle/>
          <a:p>
            <a:r>
              <a:rPr lang="en-US" i="1" dirty="0"/>
              <a:t>Source: </a:t>
            </a:r>
            <a:r>
              <a:rPr lang="en-US" dirty="0"/>
              <a:t>Hollis et al (2017), Figure 1. Used courtesy of </a:t>
            </a:r>
            <a:r>
              <a:rPr lang="en-US" dirty="0">
                <a:hlinkClick r:id="rId4"/>
              </a:rPr>
              <a:t>Taylor and Francis</a:t>
            </a:r>
            <a:endParaRPr lang="en-US" dirty="0"/>
          </a:p>
        </p:txBody>
      </p:sp>
    </p:spTree>
    <p:extLst>
      <p:ext uri="{BB962C8B-B14F-4D97-AF65-F5344CB8AC3E}">
        <p14:creationId xmlns:p14="http://schemas.microsoft.com/office/powerpoint/2010/main" val="1713806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78741" y="136525"/>
            <a:ext cx="7798432" cy="959593"/>
          </a:xfrm>
        </p:spPr>
        <p:txBody>
          <a:bodyPr>
            <a:normAutofit/>
          </a:bodyPr>
          <a:lstStyle/>
          <a:p>
            <a:r>
              <a:rPr lang="en-US" noProof="0" dirty="0">
                <a:latin typeface="Liberation Sans"/>
              </a:rPr>
              <a:t>Combining data gathering</a:t>
            </a:r>
          </a:p>
        </p:txBody>
      </p:sp>
      <p:sp>
        <p:nvSpPr>
          <p:cNvPr id="24580" name="Rectangle 4"/>
          <p:cNvSpPr>
            <a:spLocks noChangeArrowheads="1"/>
          </p:cNvSpPr>
          <p:nvPr/>
        </p:nvSpPr>
        <p:spPr bwMode="auto">
          <a:xfrm>
            <a:off x="778741" y="1196752"/>
            <a:ext cx="7798432"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342900" indent="-342900" eaLnBrk="0" hangingPunct="0">
              <a:buFont typeface="Arial" panose="020B0604020202020204" pitchFamily="34" charset="0"/>
              <a:buChar char="•"/>
            </a:pPr>
            <a:r>
              <a:rPr lang="en-US" sz="2600" i="1" dirty="0">
                <a:latin typeface="Liberation Sans"/>
              </a:rPr>
              <a:t>Diaries and interviews</a:t>
            </a:r>
            <a:r>
              <a:rPr lang="en-US" sz="2600" dirty="0">
                <a:latin typeface="Liberation Sans"/>
              </a:rPr>
              <a:t>: multiple information devices</a:t>
            </a:r>
          </a:p>
          <a:p>
            <a:pPr marL="342900" indent="-342900" eaLnBrk="0" hangingPunct="0">
              <a:spcBef>
                <a:spcPts val="1200"/>
              </a:spcBef>
              <a:buFont typeface="Arial" panose="020B0604020202020204" pitchFamily="34" charset="0"/>
              <a:buChar char="•"/>
            </a:pPr>
            <a:r>
              <a:rPr lang="en-US" sz="2600" i="1" dirty="0">
                <a:latin typeface="Liberation Sans"/>
              </a:rPr>
              <a:t>Interviews, think aloud evaluation, questionnaire, evaluation of working prototype</a:t>
            </a:r>
            <a:r>
              <a:rPr lang="en-US" sz="2600" dirty="0">
                <a:latin typeface="Liberation Sans"/>
              </a:rPr>
              <a:t>: memory aid for traumatic brain injury</a:t>
            </a:r>
          </a:p>
          <a:p>
            <a:pPr marL="342900" indent="-342900" eaLnBrk="0" hangingPunct="0">
              <a:spcBef>
                <a:spcPts val="1200"/>
              </a:spcBef>
              <a:buFont typeface="Arial" panose="020B0604020202020204" pitchFamily="34" charset="0"/>
              <a:buChar char="•"/>
            </a:pPr>
            <a:r>
              <a:rPr lang="en-US" sz="2600" i="1" dirty="0">
                <a:latin typeface="Liberation Sans"/>
              </a:rPr>
              <a:t>Studying documentation, evaluating other systems, user observation, and group interviews</a:t>
            </a:r>
            <a:r>
              <a:rPr lang="en-US" sz="2600" dirty="0">
                <a:latin typeface="Liberation Sans"/>
              </a:rPr>
              <a:t>: ship’s maneuvering system</a:t>
            </a:r>
          </a:p>
          <a:p>
            <a:pPr marL="342900" indent="-342900" eaLnBrk="0" hangingPunct="0">
              <a:spcBef>
                <a:spcPts val="1200"/>
              </a:spcBef>
              <a:buFont typeface="Arial" panose="020B0604020202020204" pitchFamily="34" charset="0"/>
              <a:buChar char="•"/>
            </a:pPr>
            <a:r>
              <a:rPr lang="en-US" sz="2600" i="1" dirty="0">
                <a:latin typeface="Liberation Sans"/>
              </a:rPr>
              <a:t>Ethnographic study, interviews, usability tests, and user participation</a:t>
            </a:r>
            <a:r>
              <a:rPr lang="en-US" sz="2600" dirty="0">
                <a:latin typeface="Liberation Sans"/>
              </a:rPr>
              <a:t>: tabletop user interface for genomic data</a:t>
            </a:r>
            <a:endParaRPr lang="en-GB" sz="2600" dirty="0">
              <a:latin typeface="Liberation Sans"/>
            </a:endParaRPr>
          </a:p>
        </p:txBody>
      </p:sp>
      <p:sp>
        <p:nvSpPr>
          <p:cNvPr id="4" name="Footer Placeholder 3"/>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5" name="Slide Number Placeholder 4"/>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15</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282516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39552" y="332656"/>
            <a:ext cx="8064896" cy="933012"/>
          </a:xfrm>
        </p:spPr>
        <p:txBody>
          <a:bodyPr>
            <a:normAutofit fontScale="90000"/>
          </a:bodyPr>
          <a:lstStyle/>
          <a:p>
            <a:r>
              <a:rPr lang="en-US" noProof="0" dirty="0">
                <a:latin typeface="Liberation Sans"/>
              </a:rPr>
              <a:t>Using probes to engage with users</a:t>
            </a:r>
          </a:p>
        </p:txBody>
      </p:sp>
      <p:sp>
        <p:nvSpPr>
          <p:cNvPr id="4" name="Footer Placeholder 3"/>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5" name="Slide Number Placeholder 4"/>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16</a:t>
            </a:fld>
            <a:endParaRPr lang="en-GB" sz="1000" dirty="0">
              <a:solidFill>
                <a:schemeClr val="accent6">
                  <a:lumMod val="75000"/>
                </a:schemeClr>
              </a:solidFill>
              <a:latin typeface="Liberation Sans"/>
            </a:endParaRPr>
          </a:p>
        </p:txBody>
      </p:sp>
      <p:sp>
        <p:nvSpPr>
          <p:cNvPr id="7" name="Rectangle 7">
            <a:extLst>
              <a:ext uri="{FF2B5EF4-FFF2-40B4-BE49-F238E27FC236}">
                <a16:creationId xmlns:a16="http://schemas.microsoft.com/office/drawing/2014/main" id="{F56C14A1-6E60-D644-9377-F676265188F1}"/>
              </a:ext>
            </a:extLst>
          </p:cNvPr>
          <p:cNvSpPr>
            <a:spLocks noGrp="1" noChangeArrowheads="1"/>
          </p:cNvSpPr>
          <p:nvPr>
            <p:ph idx="1"/>
          </p:nvPr>
        </p:nvSpPr>
        <p:spPr>
          <a:xfrm>
            <a:off x="470425" y="1432033"/>
            <a:ext cx="8229600" cy="3456384"/>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fontScale="85000" lnSpcReduction="10000"/>
          </a:bodyPr>
          <a:lstStyle/>
          <a:p>
            <a:pPr eaLnBrk="0" hangingPunct="0">
              <a:lnSpc>
                <a:spcPct val="110000"/>
              </a:lnSpc>
              <a:spcBef>
                <a:spcPts val="600"/>
              </a:spcBef>
            </a:pPr>
            <a:r>
              <a:rPr lang="en-US" sz="2800" noProof="0" dirty="0">
                <a:latin typeface="Liberation Sans"/>
              </a:rPr>
              <a:t>Many types of probe: </a:t>
            </a:r>
          </a:p>
          <a:p>
            <a:pPr lvl="1" eaLnBrk="0" hangingPunct="0">
              <a:lnSpc>
                <a:spcPct val="110000"/>
              </a:lnSpc>
              <a:spcBef>
                <a:spcPts val="600"/>
              </a:spcBef>
              <a:buFont typeface="Wingdings" pitchFamily="2" charset="2"/>
              <a:buChar char="§"/>
            </a:pPr>
            <a:r>
              <a:rPr lang="en-US" noProof="0" dirty="0">
                <a:solidFill>
                  <a:schemeClr val="tx1"/>
                </a:solidFill>
                <a:latin typeface="Liberation Sans"/>
              </a:rPr>
              <a:t>Designed to prompt users into action</a:t>
            </a:r>
          </a:p>
          <a:p>
            <a:pPr lvl="1" eaLnBrk="0" hangingPunct="0">
              <a:lnSpc>
                <a:spcPct val="110000"/>
              </a:lnSpc>
              <a:spcBef>
                <a:spcPts val="600"/>
              </a:spcBef>
              <a:buFont typeface="Wingdings" pitchFamily="2" charset="2"/>
              <a:buChar char="§"/>
            </a:pPr>
            <a:r>
              <a:rPr lang="en-US" noProof="0" dirty="0">
                <a:solidFill>
                  <a:schemeClr val="tx1"/>
                </a:solidFill>
                <a:latin typeface="Liberation Sans"/>
              </a:rPr>
              <a:t>For researchers to learn about users</a:t>
            </a:r>
            <a:endParaRPr lang="en-US" sz="700" noProof="0" dirty="0">
              <a:solidFill>
                <a:schemeClr val="tx1"/>
              </a:solidFill>
              <a:latin typeface="Liberation Sans"/>
            </a:endParaRPr>
          </a:p>
          <a:p>
            <a:pPr eaLnBrk="0" hangingPunct="0">
              <a:lnSpc>
                <a:spcPct val="110000"/>
              </a:lnSpc>
              <a:spcBef>
                <a:spcPts val="600"/>
              </a:spcBef>
            </a:pPr>
            <a:r>
              <a:rPr lang="en-US" sz="2600" noProof="0" dirty="0">
                <a:latin typeface="Liberation Sans"/>
              </a:rPr>
              <a:t>Cultural probe: </a:t>
            </a:r>
            <a:endParaRPr lang="en-US" sz="600" noProof="0" dirty="0">
              <a:latin typeface="Liberation Sans"/>
            </a:endParaRPr>
          </a:p>
          <a:p>
            <a:pPr lvl="1" eaLnBrk="0" hangingPunct="0">
              <a:lnSpc>
                <a:spcPct val="110000"/>
              </a:lnSpc>
              <a:spcBef>
                <a:spcPts val="600"/>
              </a:spcBef>
              <a:buFont typeface="Wingdings" pitchFamily="2" charset="2"/>
              <a:buChar char="§"/>
            </a:pPr>
            <a:r>
              <a:rPr lang="en-US" sz="2200" noProof="0" dirty="0">
                <a:solidFill>
                  <a:schemeClr val="tx1"/>
                </a:solidFill>
                <a:latin typeface="Liberation Sans"/>
              </a:rPr>
              <a:t>Wallet containing postcards, maps, camera, photo album, and diary</a:t>
            </a:r>
            <a:endParaRPr lang="en-US" sz="600" noProof="0" dirty="0">
              <a:solidFill>
                <a:schemeClr val="tx1"/>
              </a:solidFill>
              <a:latin typeface="Liberation Sans"/>
            </a:endParaRPr>
          </a:p>
          <a:p>
            <a:pPr lvl="1" eaLnBrk="0" hangingPunct="0">
              <a:lnSpc>
                <a:spcPct val="110000"/>
              </a:lnSpc>
              <a:spcBef>
                <a:spcPts val="600"/>
              </a:spcBef>
              <a:buFont typeface="Wingdings" pitchFamily="2" charset="2"/>
              <a:buChar char="§"/>
            </a:pPr>
            <a:r>
              <a:rPr lang="en-US" sz="2200" noProof="0" dirty="0">
                <a:solidFill>
                  <a:schemeClr val="tx1"/>
                </a:solidFill>
                <a:latin typeface="Liberation Sans"/>
              </a:rPr>
              <a:t>Participants asked to answer questions using wallet contents</a:t>
            </a:r>
            <a:endParaRPr lang="en-US" sz="600" noProof="0" dirty="0">
              <a:solidFill>
                <a:schemeClr val="tx1"/>
              </a:solidFill>
              <a:latin typeface="Liberation Sans"/>
            </a:endParaRPr>
          </a:p>
          <a:p>
            <a:pPr eaLnBrk="0" hangingPunct="0">
              <a:lnSpc>
                <a:spcPct val="110000"/>
              </a:lnSpc>
            </a:pPr>
            <a:r>
              <a:rPr lang="en-US" sz="2800" noProof="0" dirty="0">
                <a:latin typeface="Liberation Sans"/>
              </a:rPr>
              <a:t>Design probe:</a:t>
            </a:r>
          </a:p>
          <a:p>
            <a:pPr lvl="1" eaLnBrk="0" hangingPunct="0">
              <a:lnSpc>
                <a:spcPct val="110000"/>
              </a:lnSpc>
              <a:buFont typeface="Wingdings" pitchFamily="2" charset="2"/>
              <a:buChar char="§"/>
            </a:pPr>
            <a:r>
              <a:rPr lang="en-US" sz="2000" noProof="0" dirty="0">
                <a:solidFill>
                  <a:schemeClr val="tx1"/>
                </a:solidFill>
                <a:latin typeface="Liberation Sans"/>
              </a:rPr>
              <a:t>Form relates specifically to particular question and context, for example, Top Trumps probe</a:t>
            </a:r>
          </a:p>
        </p:txBody>
      </p:sp>
      <p:pic>
        <p:nvPicPr>
          <p:cNvPr id="3" name="Picture 2" descr="Screenshot of Top Trumps probe.">
            <a:extLst>
              <a:ext uri="{FF2B5EF4-FFF2-40B4-BE49-F238E27FC236}">
                <a16:creationId xmlns:a16="http://schemas.microsoft.com/office/drawing/2014/main" id="{21921824-47E3-C645-8636-5C74743B8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4" y="4866673"/>
            <a:ext cx="4715781" cy="1235762"/>
          </a:xfrm>
          <a:prstGeom prst="rect">
            <a:avLst/>
          </a:prstGeom>
        </p:spPr>
      </p:pic>
      <p:sp>
        <p:nvSpPr>
          <p:cNvPr id="6" name="TextBox 5">
            <a:extLst>
              <a:ext uri="{FF2B5EF4-FFF2-40B4-BE49-F238E27FC236}">
                <a16:creationId xmlns:a16="http://schemas.microsoft.com/office/drawing/2014/main" id="{E82FD220-03B0-0643-A0FF-3E4E8FEDC323}"/>
              </a:ext>
            </a:extLst>
          </p:cNvPr>
          <p:cNvSpPr txBox="1"/>
          <p:nvPr/>
        </p:nvSpPr>
        <p:spPr>
          <a:xfrm>
            <a:off x="235131" y="6187073"/>
            <a:ext cx="8369317" cy="369332"/>
          </a:xfrm>
          <a:prstGeom prst="rect">
            <a:avLst/>
          </a:prstGeom>
          <a:noFill/>
        </p:spPr>
        <p:txBody>
          <a:bodyPr wrap="square" rtlCol="0">
            <a:spAutoFit/>
          </a:bodyPr>
          <a:lstStyle/>
          <a:p>
            <a:r>
              <a:rPr lang="en-US" i="1" dirty="0"/>
              <a:t>Source: </a:t>
            </a:r>
            <a:r>
              <a:rPr lang="en-US" dirty="0"/>
              <a:t>Wallace et al. (2013) Figure 6. Reproduced with permission of </a:t>
            </a:r>
            <a:r>
              <a:rPr lang="en-US" dirty="0">
                <a:hlinkClick r:id="rId3"/>
              </a:rPr>
              <a:t>ACM Publications</a:t>
            </a:r>
            <a:r>
              <a:rPr lang="en-US" dirty="0"/>
              <a:t>. </a:t>
            </a:r>
          </a:p>
        </p:txBody>
      </p:sp>
    </p:spTree>
    <p:extLst>
      <p:ext uri="{BB962C8B-B14F-4D97-AF65-F5344CB8AC3E}">
        <p14:creationId xmlns:p14="http://schemas.microsoft.com/office/powerpoint/2010/main" val="384987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39552" y="332656"/>
            <a:ext cx="8064896" cy="933012"/>
          </a:xfrm>
        </p:spPr>
        <p:txBody>
          <a:bodyPr>
            <a:normAutofit fontScale="90000"/>
          </a:bodyPr>
          <a:lstStyle/>
          <a:p>
            <a:r>
              <a:rPr lang="en-US" noProof="0" dirty="0">
                <a:latin typeface="Liberation Sans"/>
              </a:rPr>
              <a:t>Using probes to engage with users</a:t>
            </a:r>
          </a:p>
        </p:txBody>
      </p:sp>
      <p:sp>
        <p:nvSpPr>
          <p:cNvPr id="4" name="Footer Placeholder 3"/>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5" name="Slide Number Placeholder 4"/>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17</a:t>
            </a:fld>
            <a:endParaRPr lang="en-GB" sz="1000" dirty="0">
              <a:solidFill>
                <a:schemeClr val="accent6">
                  <a:lumMod val="75000"/>
                </a:schemeClr>
              </a:solidFill>
              <a:latin typeface="Liberation Sans"/>
            </a:endParaRPr>
          </a:p>
        </p:txBody>
      </p:sp>
      <p:sp>
        <p:nvSpPr>
          <p:cNvPr id="7" name="Rectangle 7">
            <a:extLst>
              <a:ext uri="{FF2B5EF4-FFF2-40B4-BE49-F238E27FC236}">
                <a16:creationId xmlns:a16="http://schemas.microsoft.com/office/drawing/2014/main" id="{F56C14A1-6E60-D644-9377-F676265188F1}"/>
              </a:ext>
            </a:extLst>
          </p:cNvPr>
          <p:cNvSpPr>
            <a:spLocks noGrp="1" noChangeArrowheads="1"/>
          </p:cNvSpPr>
          <p:nvPr>
            <p:ph idx="1"/>
          </p:nvPr>
        </p:nvSpPr>
        <p:spPr>
          <a:xfrm>
            <a:off x="457200" y="1393678"/>
            <a:ext cx="8229600" cy="288032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fontScale="92500" lnSpcReduction="10000"/>
          </a:bodyPr>
          <a:lstStyle/>
          <a:p>
            <a:pPr eaLnBrk="0" hangingPunct="0">
              <a:lnSpc>
                <a:spcPct val="110000"/>
              </a:lnSpc>
              <a:spcBef>
                <a:spcPts val="600"/>
              </a:spcBef>
            </a:pPr>
            <a:r>
              <a:rPr lang="en-US" sz="2800" noProof="0" dirty="0">
                <a:latin typeface="Liberation Sans"/>
              </a:rPr>
              <a:t>Technology probe: </a:t>
            </a:r>
          </a:p>
          <a:p>
            <a:pPr lvl="1" eaLnBrk="0" hangingPunct="0">
              <a:lnSpc>
                <a:spcPct val="110000"/>
              </a:lnSpc>
              <a:spcBef>
                <a:spcPts val="600"/>
              </a:spcBef>
              <a:buFont typeface="Wingdings" pitchFamily="2" charset="2"/>
              <a:buChar char="§"/>
            </a:pPr>
            <a:r>
              <a:rPr lang="en-US" noProof="0" dirty="0">
                <a:solidFill>
                  <a:schemeClr val="tx1"/>
                </a:solidFill>
                <a:latin typeface="Liberation Sans"/>
              </a:rPr>
              <a:t>Toolkits, mobile phone apps, sensor-based monitoring, for example, M-Kulinda to alert participants about unexpected movement at home.</a:t>
            </a:r>
          </a:p>
          <a:p>
            <a:pPr eaLnBrk="0" hangingPunct="0">
              <a:lnSpc>
                <a:spcPct val="110000"/>
              </a:lnSpc>
              <a:spcBef>
                <a:spcPts val="600"/>
              </a:spcBef>
            </a:pPr>
            <a:r>
              <a:rPr lang="en-US" sz="2600" noProof="0" dirty="0">
                <a:latin typeface="Liberation Sans"/>
              </a:rPr>
              <a:t>Provocative probe: </a:t>
            </a:r>
            <a:endParaRPr lang="en-US" sz="600" noProof="0" dirty="0">
              <a:latin typeface="Liberation Sans"/>
            </a:endParaRPr>
          </a:p>
          <a:p>
            <a:pPr lvl="1" eaLnBrk="0" hangingPunct="0">
              <a:lnSpc>
                <a:spcPct val="110000"/>
              </a:lnSpc>
              <a:spcBef>
                <a:spcPts val="600"/>
              </a:spcBef>
              <a:buFont typeface="Wingdings" pitchFamily="2" charset="2"/>
              <a:buChar char="§"/>
            </a:pPr>
            <a:r>
              <a:rPr lang="en-US" sz="2200" noProof="0" dirty="0">
                <a:solidFill>
                  <a:schemeClr val="tx1"/>
                </a:solidFill>
                <a:latin typeface="Liberation Sans"/>
              </a:rPr>
              <a:t>Technology probe designed to challenge norms and attitudes, for example, the Box to challenge domestic laundry practices</a:t>
            </a:r>
            <a:endParaRPr lang="en-US" sz="600" noProof="0" dirty="0">
              <a:solidFill>
                <a:schemeClr val="tx1"/>
              </a:solidFill>
              <a:latin typeface="Liberation Sans"/>
            </a:endParaRPr>
          </a:p>
        </p:txBody>
      </p:sp>
      <p:sp>
        <p:nvSpPr>
          <p:cNvPr id="6" name="TextBox 5">
            <a:extLst>
              <a:ext uri="{FF2B5EF4-FFF2-40B4-BE49-F238E27FC236}">
                <a16:creationId xmlns:a16="http://schemas.microsoft.com/office/drawing/2014/main" id="{E82FD220-03B0-0643-A0FF-3E4E8FEDC323}"/>
              </a:ext>
            </a:extLst>
          </p:cNvPr>
          <p:cNvSpPr txBox="1"/>
          <p:nvPr/>
        </p:nvSpPr>
        <p:spPr>
          <a:xfrm>
            <a:off x="457200" y="5480333"/>
            <a:ext cx="4682892" cy="646331"/>
          </a:xfrm>
          <a:prstGeom prst="rect">
            <a:avLst/>
          </a:prstGeom>
          <a:noFill/>
        </p:spPr>
        <p:txBody>
          <a:bodyPr wrap="square" rtlCol="0">
            <a:spAutoFit/>
          </a:bodyPr>
          <a:lstStyle/>
          <a:p>
            <a:r>
              <a:rPr lang="en-US" i="1" dirty="0"/>
              <a:t>Source: </a:t>
            </a:r>
            <a:r>
              <a:rPr lang="en-US" dirty="0"/>
              <a:t>Raptis et al. (2017). Reproduced with permission of </a:t>
            </a:r>
            <a:r>
              <a:rPr lang="en-US" dirty="0">
                <a:hlinkClick r:id="rId2"/>
              </a:rPr>
              <a:t>ACM Publications</a:t>
            </a:r>
            <a:r>
              <a:rPr lang="en-US" dirty="0"/>
              <a:t>. </a:t>
            </a:r>
          </a:p>
        </p:txBody>
      </p:sp>
      <p:pic>
        <p:nvPicPr>
          <p:cNvPr id="8" name="Picture 7" descr="Screenshot of the Box provocative probe.">
            <a:extLst>
              <a:ext uri="{FF2B5EF4-FFF2-40B4-BE49-F238E27FC236}">
                <a16:creationId xmlns:a16="http://schemas.microsoft.com/office/drawing/2014/main" id="{308DBBB6-708C-9B45-9BCA-C1C8615CD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092" y="4239191"/>
            <a:ext cx="2826215" cy="2482284"/>
          </a:xfrm>
          <a:prstGeom prst="rect">
            <a:avLst/>
          </a:prstGeom>
        </p:spPr>
      </p:pic>
    </p:spTree>
    <p:extLst>
      <p:ext uri="{BB962C8B-B14F-4D97-AF65-F5344CB8AC3E}">
        <p14:creationId xmlns:p14="http://schemas.microsoft.com/office/powerpoint/2010/main" val="3666016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1448718"/>
            <a:ext cx="8229600" cy="4799682"/>
          </a:xfrm>
        </p:spPr>
        <p:txBody>
          <a:bodyPr>
            <a:normAutofit fontScale="77500" lnSpcReduction="20000"/>
          </a:bodyPr>
          <a:lstStyle/>
          <a:p>
            <a:pPr marL="358775" indent="-271463" eaLnBrk="0" hangingPunct="0">
              <a:lnSpc>
                <a:spcPct val="120000"/>
              </a:lnSpc>
              <a:buFontTx/>
              <a:buChar char="•"/>
            </a:pPr>
            <a:r>
              <a:rPr lang="en-US" sz="2800" noProof="0" dirty="0">
                <a:latin typeface="Liberation Sans"/>
              </a:rPr>
              <a:t>Part of Contextual Design, but also used on its own to gather requirements</a:t>
            </a:r>
          </a:p>
          <a:p>
            <a:pPr marL="358775" indent="-271463" eaLnBrk="0" hangingPunct="0">
              <a:lnSpc>
                <a:spcPct val="120000"/>
              </a:lnSpc>
              <a:spcBef>
                <a:spcPts val="600"/>
              </a:spcBef>
              <a:buFontTx/>
              <a:buChar char="•"/>
            </a:pPr>
            <a:r>
              <a:rPr lang="en-US" sz="2800" noProof="0" dirty="0">
                <a:latin typeface="Liberation Sans"/>
              </a:rPr>
              <a:t>One-on-one field interviews (contextual interviews)</a:t>
            </a:r>
          </a:p>
          <a:p>
            <a:pPr marL="881063" lvl="1" indent="-342900" eaLnBrk="0" hangingPunct="0">
              <a:lnSpc>
                <a:spcPct val="120000"/>
              </a:lnSpc>
              <a:spcBef>
                <a:spcPts val="600"/>
              </a:spcBef>
              <a:buFont typeface="Wingdings" pitchFamily="2" charset="2"/>
              <a:buChar char="§"/>
            </a:pPr>
            <a:r>
              <a:rPr lang="en-US" sz="2400" noProof="0" dirty="0">
                <a:solidFill>
                  <a:schemeClr val="tx1"/>
                </a:solidFill>
                <a:latin typeface="Liberation Sans"/>
              </a:rPr>
              <a:t>1.5 to 2 hours long</a:t>
            </a:r>
          </a:p>
          <a:p>
            <a:pPr marL="881063" lvl="1" indent="-342900" eaLnBrk="0" hangingPunct="0">
              <a:lnSpc>
                <a:spcPct val="120000"/>
              </a:lnSpc>
              <a:spcBef>
                <a:spcPts val="600"/>
              </a:spcBef>
              <a:buFont typeface="Wingdings" pitchFamily="2" charset="2"/>
              <a:buChar char="§"/>
            </a:pPr>
            <a:r>
              <a:rPr lang="en-US" sz="2400" noProof="0" dirty="0">
                <a:solidFill>
                  <a:schemeClr val="tx1"/>
                </a:solidFill>
                <a:latin typeface="Liberation Sans"/>
              </a:rPr>
              <a:t>Focus on daily life at home or work relevant to the project</a:t>
            </a:r>
          </a:p>
          <a:p>
            <a:pPr marL="881063" lvl="1" indent="-342900" eaLnBrk="0" hangingPunct="0">
              <a:lnSpc>
                <a:spcPct val="120000"/>
              </a:lnSpc>
              <a:spcBef>
                <a:spcPts val="600"/>
              </a:spcBef>
              <a:buFont typeface="Wingdings" pitchFamily="2" charset="2"/>
              <a:buChar char="§"/>
            </a:pPr>
            <a:r>
              <a:rPr lang="en-US" sz="2400" noProof="0" dirty="0">
                <a:solidFill>
                  <a:schemeClr val="tx1"/>
                </a:solidFill>
                <a:latin typeface="Liberation Sans"/>
              </a:rPr>
              <a:t>Uses a model of master (participant) and apprentice (researcher)</a:t>
            </a:r>
            <a:endParaRPr lang="en-US" sz="900" noProof="0" dirty="0">
              <a:solidFill>
                <a:schemeClr val="tx1"/>
              </a:solidFill>
              <a:latin typeface="Liberation Sans"/>
            </a:endParaRPr>
          </a:p>
          <a:p>
            <a:pPr marL="358775" indent="-271463" eaLnBrk="0" hangingPunct="0">
              <a:lnSpc>
                <a:spcPct val="120000"/>
              </a:lnSpc>
              <a:spcBef>
                <a:spcPts val="600"/>
              </a:spcBef>
              <a:buFontTx/>
              <a:buChar char="•"/>
            </a:pPr>
            <a:r>
              <a:rPr lang="en-US" sz="2800" noProof="0" dirty="0">
                <a:latin typeface="Liberation Sans"/>
              </a:rPr>
              <a:t>Four main principles:</a:t>
            </a:r>
          </a:p>
          <a:p>
            <a:pPr marL="538163" lvl="1" indent="0" eaLnBrk="0" hangingPunct="0">
              <a:lnSpc>
                <a:spcPct val="120000"/>
              </a:lnSpc>
              <a:spcBef>
                <a:spcPts val="600"/>
              </a:spcBef>
              <a:buNone/>
            </a:pPr>
            <a:r>
              <a:rPr lang="en-US" sz="2400" b="1" noProof="0" dirty="0">
                <a:solidFill>
                  <a:schemeClr val="tx1"/>
                </a:solidFill>
                <a:latin typeface="Liberation Sans"/>
              </a:rPr>
              <a:t>Context</a:t>
            </a:r>
            <a:r>
              <a:rPr lang="en-US" sz="2400" noProof="0" dirty="0">
                <a:solidFill>
                  <a:schemeClr val="tx1"/>
                </a:solidFill>
                <a:latin typeface="Liberation Sans"/>
              </a:rPr>
              <a:t>: Going to the user, wherever they are, and seeing what they do as they do it</a:t>
            </a:r>
            <a:endParaRPr lang="en-US" sz="500" noProof="0" dirty="0">
              <a:solidFill>
                <a:schemeClr val="tx1"/>
              </a:solidFill>
              <a:latin typeface="Liberation Sans"/>
            </a:endParaRPr>
          </a:p>
          <a:p>
            <a:pPr marL="538163" lvl="1" indent="0" eaLnBrk="0" hangingPunct="0">
              <a:lnSpc>
                <a:spcPct val="120000"/>
              </a:lnSpc>
              <a:spcBef>
                <a:spcPts val="600"/>
              </a:spcBef>
              <a:buNone/>
            </a:pPr>
            <a:r>
              <a:rPr lang="en-US" sz="2400" b="1" noProof="0" dirty="0">
                <a:solidFill>
                  <a:schemeClr val="tx1"/>
                </a:solidFill>
                <a:latin typeface="Liberation Sans"/>
              </a:rPr>
              <a:t>Partnership</a:t>
            </a:r>
            <a:r>
              <a:rPr lang="en-US" sz="2400" noProof="0" dirty="0">
                <a:solidFill>
                  <a:schemeClr val="tx1"/>
                </a:solidFill>
                <a:latin typeface="Liberation Sans"/>
              </a:rPr>
              <a:t>: User and interviewer explore user’s life together</a:t>
            </a:r>
            <a:endParaRPr lang="en-US" sz="600" noProof="0" dirty="0">
              <a:solidFill>
                <a:schemeClr val="tx1"/>
              </a:solidFill>
              <a:latin typeface="Liberation Sans"/>
            </a:endParaRPr>
          </a:p>
          <a:p>
            <a:pPr marL="538163" lvl="1" indent="0" eaLnBrk="0" hangingPunct="0">
              <a:lnSpc>
                <a:spcPct val="120000"/>
              </a:lnSpc>
              <a:spcBef>
                <a:spcPts val="600"/>
              </a:spcBef>
              <a:buNone/>
            </a:pPr>
            <a:r>
              <a:rPr lang="en-US" sz="2400" b="1" noProof="0" dirty="0">
                <a:solidFill>
                  <a:schemeClr val="tx1"/>
                </a:solidFill>
                <a:latin typeface="Liberation Sans"/>
              </a:rPr>
              <a:t>Interpretation</a:t>
            </a:r>
            <a:r>
              <a:rPr lang="en-US" sz="2400" noProof="0" dirty="0">
                <a:solidFill>
                  <a:schemeClr val="tx1"/>
                </a:solidFill>
                <a:latin typeface="Liberation Sans"/>
              </a:rPr>
              <a:t>: Observations interpreted by user and interviewer together</a:t>
            </a:r>
            <a:endParaRPr lang="en-US" sz="600" noProof="0" dirty="0">
              <a:solidFill>
                <a:schemeClr val="tx1"/>
              </a:solidFill>
              <a:latin typeface="Liberation Sans"/>
            </a:endParaRPr>
          </a:p>
          <a:p>
            <a:pPr marL="538163" lvl="1" indent="0" eaLnBrk="0" hangingPunct="0">
              <a:lnSpc>
                <a:spcPct val="120000"/>
              </a:lnSpc>
              <a:spcBef>
                <a:spcPts val="600"/>
              </a:spcBef>
              <a:buNone/>
            </a:pPr>
            <a:r>
              <a:rPr lang="en-US" sz="2400" b="1" noProof="0" dirty="0">
                <a:solidFill>
                  <a:schemeClr val="tx1"/>
                </a:solidFill>
                <a:latin typeface="Liberation Sans"/>
              </a:rPr>
              <a:t>Focus</a:t>
            </a:r>
            <a:r>
              <a:rPr lang="en-US" sz="2400" noProof="0" dirty="0">
                <a:solidFill>
                  <a:schemeClr val="tx1"/>
                </a:solidFill>
                <a:latin typeface="Liberation Sans"/>
              </a:rPr>
              <a:t>: Project focus to understand to what should be paid attention</a:t>
            </a:r>
            <a:endParaRPr lang="en-US" noProof="0" dirty="0">
              <a:latin typeface="Liberation Sans"/>
            </a:endParaRPr>
          </a:p>
        </p:txBody>
      </p:sp>
      <p:sp>
        <p:nvSpPr>
          <p:cNvPr id="2560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560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560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560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5" name="Footer Placeholder 4"/>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18</a:t>
            </a:fld>
            <a:endParaRPr lang="en-GB" sz="1000" dirty="0">
              <a:solidFill>
                <a:schemeClr val="accent6">
                  <a:lumMod val="75000"/>
                </a:schemeClr>
              </a:solidFill>
              <a:latin typeface="Liberation Sans"/>
            </a:endParaRPr>
          </a:p>
        </p:txBody>
      </p:sp>
      <p:sp>
        <p:nvSpPr>
          <p:cNvPr id="7" name="Title 6">
            <a:extLst>
              <a:ext uri="{FF2B5EF4-FFF2-40B4-BE49-F238E27FC236}">
                <a16:creationId xmlns:a16="http://schemas.microsoft.com/office/drawing/2014/main" id="{CD6399E1-F838-EB4B-98C9-35E5E2395689}"/>
              </a:ext>
            </a:extLst>
          </p:cNvPr>
          <p:cNvSpPr>
            <a:spLocks noGrp="1"/>
          </p:cNvSpPr>
          <p:nvPr>
            <p:ph type="title"/>
          </p:nvPr>
        </p:nvSpPr>
        <p:spPr>
          <a:xfrm>
            <a:off x="457200" y="274638"/>
            <a:ext cx="8229600" cy="1066130"/>
          </a:xfrm>
        </p:spPr>
        <p:txBody>
          <a:bodyPr/>
          <a:lstStyle/>
          <a:p>
            <a:r>
              <a:rPr lang="en-US" noProof="0" dirty="0"/>
              <a:t>Contextual Inquiry</a:t>
            </a:r>
          </a:p>
        </p:txBody>
      </p:sp>
    </p:spTree>
    <p:extLst>
      <p:ext uri="{BB962C8B-B14F-4D97-AF65-F5344CB8AC3E}">
        <p14:creationId xmlns:p14="http://schemas.microsoft.com/office/powerpoint/2010/main" val="351140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1268760"/>
            <a:ext cx="8424936" cy="4979640"/>
          </a:xfrm>
        </p:spPr>
        <p:txBody>
          <a:bodyPr>
            <a:normAutofit fontScale="85000" lnSpcReduction="10000"/>
          </a:bodyPr>
          <a:lstStyle/>
          <a:p>
            <a:pPr marL="544512" indent="-457200" eaLnBrk="0" hangingPunct="0">
              <a:lnSpc>
                <a:spcPct val="120000"/>
              </a:lnSpc>
            </a:pPr>
            <a:r>
              <a:rPr lang="en-US" sz="2600" noProof="0" dirty="0">
                <a:latin typeface="Liberation Sans"/>
              </a:rPr>
              <a:t>Interview guided by “cool concepts” divided into two groups</a:t>
            </a:r>
          </a:p>
          <a:p>
            <a:pPr marL="544512" indent="-457200" eaLnBrk="0" hangingPunct="0">
              <a:lnSpc>
                <a:spcPct val="120000"/>
              </a:lnSpc>
            </a:pPr>
            <a:r>
              <a:rPr lang="en-US" sz="2600" noProof="0" dirty="0">
                <a:latin typeface="Liberation Sans"/>
              </a:rPr>
              <a:t>Joy of life concepts:</a:t>
            </a:r>
            <a:endParaRPr lang="en-US" sz="600" noProof="0" dirty="0">
              <a:latin typeface="Liberation Sans"/>
            </a:endParaRPr>
          </a:p>
          <a:p>
            <a:pPr marL="881063" lvl="1" indent="-342900" eaLnBrk="0" hangingPunct="0">
              <a:lnSpc>
                <a:spcPct val="120000"/>
              </a:lnSpc>
              <a:buFont typeface="Wingdings" pitchFamily="2" charset="2"/>
              <a:buChar char="§"/>
            </a:pPr>
            <a:r>
              <a:rPr lang="en-US" sz="2400" noProof="0" dirty="0">
                <a:solidFill>
                  <a:schemeClr val="tx1"/>
                </a:solidFill>
                <a:latin typeface="Liberation Sans"/>
              </a:rPr>
              <a:t>How products make our lives richer and more fulfilling</a:t>
            </a:r>
          </a:p>
          <a:p>
            <a:pPr marL="881063" lvl="1" indent="-342900" eaLnBrk="0" hangingPunct="0">
              <a:lnSpc>
                <a:spcPct val="120000"/>
              </a:lnSpc>
              <a:buFont typeface="Wingdings" pitchFamily="2" charset="2"/>
              <a:buChar char="§"/>
            </a:pPr>
            <a:r>
              <a:rPr lang="en-US" sz="2400" noProof="0" dirty="0">
                <a:solidFill>
                  <a:schemeClr val="tx1"/>
                </a:solidFill>
                <a:latin typeface="Liberation Sans"/>
              </a:rPr>
              <a:t>Accomplish, connection, identity, and sensation</a:t>
            </a:r>
          </a:p>
          <a:p>
            <a:pPr marL="544512" indent="-457200" eaLnBrk="0" hangingPunct="0">
              <a:lnSpc>
                <a:spcPct val="120000"/>
              </a:lnSpc>
            </a:pPr>
            <a:r>
              <a:rPr lang="en-US" sz="2600" noProof="0" dirty="0">
                <a:latin typeface="Liberation Sans"/>
              </a:rPr>
              <a:t>Joy of use concepts:</a:t>
            </a:r>
            <a:endParaRPr lang="en-US" sz="1000" noProof="0" dirty="0">
              <a:latin typeface="Liberation Sans"/>
            </a:endParaRPr>
          </a:p>
          <a:p>
            <a:pPr marL="881063" lvl="1" indent="-342900" eaLnBrk="0" hangingPunct="0">
              <a:lnSpc>
                <a:spcPct val="120000"/>
              </a:lnSpc>
              <a:buFont typeface="Wingdings" pitchFamily="2" charset="2"/>
              <a:buChar char="§"/>
            </a:pPr>
            <a:r>
              <a:rPr lang="en-US" sz="2400" noProof="0" dirty="0">
                <a:solidFill>
                  <a:schemeClr val="tx1"/>
                </a:solidFill>
                <a:latin typeface="Liberation Sans"/>
              </a:rPr>
              <a:t>Describe impact of using the product</a:t>
            </a:r>
            <a:endParaRPr lang="en-US" sz="500" noProof="0" dirty="0">
              <a:solidFill>
                <a:schemeClr val="tx1"/>
              </a:solidFill>
              <a:latin typeface="Liberation Sans"/>
            </a:endParaRPr>
          </a:p>
          <a:p>
            <a:pPr marL="881063" lvl="1" indent="-342900" eaLnBrk="0" hangingPunct="0">
              <a:lnSpc>
                <a:spcPct val="120000"/>
              </a:lnSpc>
              <a:buFont typeface="Wingdings" pitchFamily="2" charset="2"/>
              <a:buChar char="§"/>
            </a:pPr>
            <a:r>
              <a:rPr lang="en-US" sz="2400" noProof="0" dirty="0">
                <a:solidFill>
                  <a:schemeClr val="tx1"/>
                </a:solidFill>
                <a:latin typeface="Liberation Sans"/>
              </a:rPr>
              <a:t>Direct in action, the hassle factor, and the learning delta</a:t>
            </a:r>
            <a:endParaRPr lang="en-US" sz="600" noProof="0" dirty="0">
              <a:solidFill>
                <a:schemeClr val="tx1"/>
              </a:solidFill>
              <a:latin typeface="Liberation Sans"/>
            </a:endParaRPr>
          </a:p>
          <a:p>
            <a:pPr marL="595313" indent="-457200" eaLnBrk="0" hangingPunct="0">
              <a:lnSpc>
                <a:spcPct val="120000"/>
              </a:lnSpc>
            </a:pPr>
            <a:r>
              <a:rPr lang="en-US" sz="2600" noProof="0" dirty="0">
                <a:latin typeface="Liberation Sans"/>
              </a:rPr>
              <a:t>Interview in four parts</a:t>
            </a:r>
          </a:p>
          <a:p>
            <a:pPr marL="938213" lvl="1" indent="-342900" eaLnBrk="0" hangingPunct="0">
              <a:lnSpc>
                <a:spcPct val="120000"/>
              </a:lnSpc>
              <a:buFont typeface="Wingdings" pitchFamily="2" charset="2"/>
              <a:buChar char="§"/>
            </a:pPr>
            <a:r>
              <a:rPr lang="en-US" sz="2400" noProof="0" dirty="0">
                <a:solidFill>
                  <a:schemeClr val="tx1"/>
                </a:solidFill>
                <a:latin typeface="Liberation Sans"/>
              </a:rPr>
              <a:t>Overview, transition, main interview, and wrap-up</a:t>
            </a:r>
          </a:p>
          <a:p>
            <a:pPr marL="481013" eaLnBrk="0" hangingPunct="0">
              <a:lnSpc>
                <a:spcPct val="120000"/>
              </a:lnSpc>
            </a:pPr>
            <a:r>
              <a:rPr lang="en-US" sz="2600" noProof="0" dirty="0">
                <a:latin typeface="Liberation Sans"/>
              </a:rPr>
              <a:t>Following interview, interpretation session</a:t>
            </a:r>
          </a:p>
          <a:p>
            <a:pPr marL="938213" lvl="1" indent="-342900" eaLnBrk="0" hangingPunct="0">
              <a:lnSpc>
                <a:spcPct val="120000"/>
              </a:lnSpc>
              <a:buFont typeface="Wingdings" pitchFamily="2" charset="2"/>
              <a:buChar char="§"/>
            </a:pPr>
            <a:r>
              <a:rPr lang="en-US" sz="2400" noProof="0" dirty="0">
                <a:solidFill>
                  <a:schemeClr val="tx1"/>
                </a:solidFill>
                <a:latin typeface="Liberation Sans"/>
              </a:rPr>
              <a:t>Contextual design models are created or consolidated</a:t>
            </a:r>
          </a:p>
          <a:p>
            <a:pPr marL="938213" lvl="1" indent="-342900" eaLnBrk="0" hangingPunct="0">
              <a:lnSpc>
                <a:spcPct val="120000"/>
              </a:lnSpc>
              <a:buFont typeface="Wingdings" pitchFamily="2" charset="2"/>
              <a:buChar char="§"/>
            </a:pPr>
            <a:r>
              <a:rPr lang="en-US" sz="2400" noProof="0" dirty="0">
                <a:solidFill>
                  <a:schemeClr val="tx1"/>
                </a:solidFill>
                <a:latin typeface="Liberation Sans"/>
              </a:rPr>
              <a:t>Most relevant models are chosen by team, out of 10 suggested </a:t>
            </a:r>
          </a:p>
        </p:txBody>
      </p:sp>
      <p:sp>
        <p:nvSpPr>
          <p:cNvPr id="2560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560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560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560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5" name="Footer Placeholder 4"/>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19</a:t>
            </a:fld>
            <a:endParaRPr lang="en-GB" sz="1000" dirty="0">
              <a:solidFill>
                <a:schemeClr val="accent6">
                  <a:lumMod val="75000"/>
                </a:schemeClr>
              </a:solidFill>
              <a:latin typeface="Liberation Sans"/>
            </a:endParaRPr>
          </a:p>
        </p:txBody>
      </p:sp>
      <p:sp>
        <p:nvSpPr>
          <p:cNvPr id="7" name="Title 6">
            <a:extLst>
              <a:ext uri="{FF2B5EF4-FFF2-40B4-BE49-F238E27FC236}">
                <a16:creationId xmlns:a16="http://schemas.microsoft.com/office/drawing/2014/main" id="{7B7F2DD6-1BED-3247-9774-2EA778E3C0A5}"/>
              </a:ext>
            </a:extLst>
          </p:cNvPr>
          <p:cNvSpPr>
            <a:spLocks noGrp="1"/>
          </p:cNvSpPr>
          <p:nvPr>
            <p:ph type="title"/>
          </p:nvPr>
        </p:nvSpPr>
        <p:spPr/>
        <p:txBody>
          <a:bodyPr/>
          <a:lstStyle/>
          <a:p>
            <a:r>
              <a:rPr lang="en-US" noProof="0" dirty="0"/>
              <a:t>Contextual Inquiry</a:t>
            </a:r>
          </a:p>
        </p:txBody>
      </p:sp>
    </p:spTree>
    <p:extLst>
      <p:ext uri="{BB962C8B-B14F-4D97-AF65-F5344CB8AC3E}">
        <p14:creationId xmlns:p14="http://schemas.microsoft.com/office/powerpoint/2010/main" val="3134876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819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819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8197" name="Rectangle 5"/>
          <p:cNvSpPr>
            <a:spLocks noChangeArrowheads="1"/>
          </p:cNvSpPr>
          <p:nvPr/>
        </p:nvSpPr>
        <p:spPr bwMode="auto">
          <a:xfrm>
            <a:off x="309562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8198" name="Rectangle 6"/>
          <p:cNvSpPr>
            <a:spLocks noGrp="1" noChangeArrowheads="1"/>
          </p:cNvSpPr>
          <p:nvPr>
            <p:ph type="title"/>
          </p:nvPr>
        </p:nvSpPr>
        <p:spPr>
          <a:xfrm>
            <a:off x="3235325" y="499212"/>
            <a:ext cx="2603500" cy="766877"/>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4400" noProof="0" dirty="0">
                <a:latin typeface="Liberation Sans"/>
              </a:rPr>
              <a:t>Overview</a:t>
            </a:r>
            <a:r>
              <a:rPr lang="en-US" sz="4400" i="1" noProof="0" dirty="0">
                <a:latin typeface="Liberation Sans"/>
              </a:rPr>
              <a:t> </a:t>
            </a:r>
          </a:p>
        </p:txBody>
      </p:sp>
      <p:sp>
        <p:nvSpPr>
          <p:cNvPr id="8200" name="Text Box 8"/>
          <p:cNvSpPr txBox="1">
            <a:spLocks noChangeArrowheads="1"/>
          </p:cNvSpPr>
          <p:nvPr/>
        </p:nvSpPr>
        <p:spPr bwMode="auto">
          <a:xfrm>
            <a:off x="1462088" y="1355725"/>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endParaRPr lang="en-US" sz="1600" b="1" dirty="0">
              <a:latin typeface="Liberation Sans"/>
            </a:endParaRPr>
          </a:p>
        </p:txBody>
      </p:sp>
      <p:graphicFrame>
        <p:nvGraphicFramePr>
          <p:cNvPr id="8202" name="Object 10">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423037992"/>
              </p:ext>
            </p:extLst>
          </p:nvPr>
        </p:nvGraphicFramePr>
        <p:xfrm>
          <a:off x="7166074" y="1355725"/>
          <a:ext cx="1444526" cy="3366769"/>
        </p:xfrm>
        <a:graphic>
          <a:graphicData uri="http://schemas.openxmlformats.org/presentationml/2006/ole">
            <mc:AlternateContent xmlns:mc="http://schemas.openxmlformats.org/markup-compatibility/2006">
              <mc:Choice xmlns:v="urn:schemas-microsoft-com:vml" Requires="v">
                <p:oleObj spid="_x0000_s2115" name="Clip" r:id="rId4" imgW="1857600" imgH="3995640" progId="MS_ClipArt_Gallery.5">
                  <p:embed/>
                </p:oleObj>
              </mc:Choice>
              <mc:Fallback>
                <p:oleObj name="Clip" r:id="rId4" imgW="1857600" imgH="3995640" progId="MS_ClipArt_Gallery.5">
                  <p:embed/>
                  <p:pic>
                    <p:nvPicPr>
                      <p:cNvPr id="8202"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6074" y="1355725"/>
                        <a:ext cx="1444526" cy="3366769"/>
                      </a:xfrm>
                      <a:prstGeom prst="rect">
                        <a:avLst/>
                      </a:prstGeom>
                      <a:noFill/>
                      <a:ln>
                        <a:noFill/>
                      </a:ln>
                      <a:effectLst/>
                    </p:spPr>
                  </p:pic>
                </p:oleObj>
              </mc:Fallback>
            </mc:AlternateContent>
          </a:graphicData>
        </a:graphic>
      </p:graphicFrame>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a:t>
            </a:fld>
            <a:endParaRPr lang="en-GB" sz="1000" dirty="0">
              <a:solidFill>
                <a:schemeClr val="accent6">
                  <a:lumMod val="75000"/>
                </a:schemeClr>
              </a:solidFill>
              <a:latin typeface="Liberation Sans"/>
            </a:endParaRPr>
          </a:p>
        </p:txBody>
      </p:sp>
      <p:sp>
        <p:nvSpPr>
          <p:cNvPr id="12" name="Rectangle 3">
            <a:extLst>
              <a:ext uri="{FF2B5EF4-FFF2-40B4-BE49-F238E27FC236}">
                <a16:creationId xmlns:a16="http://schemas.microsoft.com/office/drawing/2014/main" id="{BD2A9E6D-06BD-CA4D-906A-D887AED6DF46}"/>
              </a:ext>
            </a:extLst>
          </p:cNvPr>
          <p:cNvSpPr txBox="1">
            <a:spLocks noChangeArrowheads="1"/>
          </p:cNvSpPr>
          <p:nvPr/>
        </p:nvSpPr>
        <p:spPr>
          <a:xfrm>
            <a:off x="533400" y="1447800"/>
            <a:ext cx="8077200" cy="4876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The importance of requirements</a:t>
            </a:r>
            <a:endParaRPr lang="en-US" sz="1400" dirty="0"/>
          </a:p>
          <a:p>
            <a:r>
              <a:rPr lang="en-US" dirty="0"/>
              <a:t>Different types of requirements</a:t>
            </a:r>
            <a:endParaRPr lang="en-US" sz="1400" dirty="0"/>
          </a:p>
          <a:p>
            <a:r>
              <a:rPr lang="en-US" dirty="0"/>
              <a:t>Data gathering for requirements</a:t>
            </a:r>
            <a:endParaRPr lang="en-US" sz="1400" dirty="0"/>
          </a:p>
          <a:p>
            <a:r>
              <a:rPr lang="en-US" dirty="0"/>
              <a:t>Bringing requirements to life</a:t>
            </a:r>
          </a:p>
          <a:p>
            <a:pPr lvl="1">
              <a:buFont typeface="Wingdings" pitchFamily="2" charset="2"/>
              <a:buChar char="§"/>
            </a:pPr>
            <a:r>
              <a:rPr lang="en-US" dirty="0">
                <a:solidFill>
                  <a:schemeClr val="tx1"/>
                </a:solidFill>
              </a:rPr>
              <a:t>Personas</a:t>
            </a:r>
          </a:p>
          <a:p>
            <a:pPr lvl="1">
              <a:buFont typeface="Wingdings" pitchFamily="2" charset="2"/>
              <a:buChar char="§"/>
            </a:pPr>
            <a:r>
              <a:rPr lang="en-US" dirty="0">
                <a:solidFill>
                  <a:schemeClr val="tx1"/>
                </a:solidFill>
              </a:rPr>
              <a:t>Scenarios</a:t>
            </a:r>
            <a:endParaRPr lang="en-US" sz="1400" dirty="0"/>
          </a:p>
          <a:p>
            <a:r>
              <a:rPr lang="en-US" dirty="0"/>
              <a:t>Capturing interaction with user cases</a:t>
            </a:r>
            <a:endParaRPr lang="en-GB" dirty="0"/>
          </a:p>
        </p:txBody>
      </p:sp>
    </p:spTree>
    <p:extLst>
      <p:ext uri="{BB962C8B-B14F-4D97-AF65-F5344CB8AC3E}">
        <p14:creationId xmlns:p14="http://schemas.microsoft.com/office/powerpoint/2010/main" val="288065220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654746"/>
            <a:ext cx="8424936" cy="4464496"/>
          </a:xfrm>
        </p:spPr>
        <p:txBody>
          <a:bodyPr>
            <a:normAutofit fontScale="92500" lnSpcReduction="10000"/>
          </a:bodyPr>
          <a:lstStyle/>
          <a:p>
            <a:pPr lvl="0"/>
            <a:r>
              <a:rPr lang="en-US" noProof="0" dirty="0"/>
              <a:t>Include participants from a wide range of disciplines, with a broad range of experience</a:t>
            </a:r>
          </a:p>
          <a:p>
            <a:pPr lvl="0">
              <a:spcBef>
                <a:spcPts val="900"/>
              </a:spcBef>
            </a:pPr>
            <a:r>
              <a:rPr lang="en-US" noProof="0" dirty="0"/>
              <a:t>Don't ban silly stuff </a:t>
            </a:r>
          </a:p>
          <a:p>
            <a:pPr lvl="0">
              <a:spcBef>
                <a:spcPts val="900"/>
              </a:spcBef>
            </a:pPr>
            <a:r>
              <a:rPr lang="en-US" noProof="0" dirty="0"/>
              <a:t>Use catalysts for further inspiration </a:t>
            </a:r>
          </a:p>
          <a:p>
            <a:pPr lvl="0">
              <a:spcBef>
                <a:spcPts val="900"/>
              </a:spcBef>
            </a:pPr>
            <a:r>
              <a:rPr lang="en-US" noProof="0" dirty="0"/>
              <a:t>Keep records. Capture every idea, without censoring </a:t>
            </a:r>
          </a:p>
          <a:p>
            <a:pPr lvl="0">
              <a:spcBef>
                <a:spcPts val="900"/>
              </a:spcBef>
            </a:pPr>
            <a:r>
              <a:rPr lang="en-US" noProof="0" dirty="0"/>
              <a:t>Sharpen the focus</a:t>
            </a:r>
          </a:p>
          <a:p>
            <a:pPr lvl="0">
              <a:spcBef>
                <a:spcPts val="900"/>
              </a:spcBef>
            </a:pPr>
            <a:r>
              <a:rPr lang="en-US" noProof="0" dirty="0"/>
              <a:t>Use warm-up exercises and make the session fun</a:t>
            </a:r>
          </a:p>
        </p:txBody>
      </p:sp>
      <p:sp>
        <p:nvSpPr>
          <p:cNvPr id="2560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560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560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560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5" name="Footer Placeholder 4"/>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20</a:t>
            </a:fld>
            <a:endParaRPr lang="en-GB" sz="1000" dirty="0">
              <a:solidFill>
                <a:schemeClr val="accent6">
                  <a:lumMod val="75000"/>
                </a:schemeClr>
              </a:solidFill>
              <a:latin typeface="Liberation Sans"/>
            </a:endParaRPr>
          </a:p>
        </p:txBody>
      </p:sp>
      <p:sp>
        <p:nvSpPr>
          <p:cNvPr id="7" name="Title 6">
            <a:extLst>
              <a:ext uri="{FF2B5EF4-FFF2-40B4-BE49-F238E27FC236}">
                <a16:creationId xmlns:a16="http://schemas.microsoft.com/office/drawing/2014/main" id="{7B7F2DD6-1BED-3247-9774-2EA778E3C0A5}"/>
              </a:ext>
            </a:extLst>
          </p:cNvPr>
          <p:cNvSpPr>
            <a:spLocks noGrp="1"/>
          </p:cNvSpPr>
          <p:nvPr>
            <p:ph type="title"/>
          </p:nvPr>
        </p:nvSpPr>
        <p:spPr/>
        <p:txBody>
          <a:bodyPr/>
          <a:lstStyle/>
          <a:p>
            <a:r>
              <a:rPr lang="en-US" noProof="0" dirty="0"/>
              <a:t>Brainstorming for innovation</a:t>
            </a:r>
          </a:p>
        </p:txBody>
      </p:sp>
    </p:spTree>
    <p:extLst>
      <p:ext uri="{BB962C8B-B14F-4D97-AF65-F5344CB8AC3E}">
        <p14:creationId xmlns:p14="http://schemas.microsoft.com/office/powerpoint/2010/main" val="3707110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6"/>
          <p:cNvSpPr>
            <a:spLocks noGrp="1" noChangeArrowheads="1"/>
          </p:cNvSpPr>
          <p:nvPr>
            <p:ph type="title"/>
          </p:nvPr>
        </p:nvSpPr>
        <p:spPr>
          <a:xfrm>
            <a:off x="966048" y="462699"/>
            <a:ext cx="7211912"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noProof="0" dirty="0">
                <a:latin typeface="Liberation Sans"/>
              </a:rPr>
              <a:t>Bringing requirements to life</a:t>
            </a:r>
          </a:p>
        </p:txBody>
      </p:sp>
      <p:sp>
        <p:nvSpPr>
          <p:cNvPr id="32775" name="Rectangle 7"/>
          <p:cNvSpPr>
            <a:spLocks noGrp="1" noChangeArrowheads="1"/>
          </p:cNvSpPr>
          <p:nvPr>
            <p:ph idx="1"/>
          </p:nvPr>
        </p:nvSpPr>
        <p:spPr>
          <a:xfrm>
            <a:off x="467544" y="1340768"/>
            <a:ext cx="8229600" cy="4525963"/>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lnSpcReduction="10000"/>
          </a:bodyPr>
          <a:lstStyle/>
          <a:p>
            <a:pPr marL="261938" indent="-261938" eaLnBrk="0" hangingPunct="0">
              <a:buFontTx/>
              <a:buChar char="•"/>
            </a:pPr>
            <a:r>
              <a:rPr lang="en-US" noProof="0" dirty="0">
                <a:latin typeface="Liberation Sans"/>
              </a:rPr>
              <a:t>Augmenting the basic requirements expressed as stories, in Volere template, or in other form</a:t>
            </a:r>
          </a:p>
          <a:p>
            <a:pPr marL="261938" indent="-261938" eaLnBrk="0" hangingPunct="0">
              <a:spcBef>
                <a:spcPts val="1200"/>
              </a:spcBef>
              <a:buFontTx/>
              <a:buChar char="•"/>
            </a:pPr>
            <a:r>
              <a:rPr lang="en-US" noProof="0" dirty="0">
                <a:latin typeface="Liberation Sans"/>
              </a:rPr>
              <a:t>Personas</a:t>
            </a:r>
          </a:p>
          <a:p>
            <a:pPr lvl="1" indent="-342900" eaLnBrk="0" hangingPunct="0">
              <a:spcBef>
                <a:spcPts val="1200"/>
              </a:spcBef>
              <a:buFont typeface="Wingdings" pitchFamily="2" charset="2"/>
              <a:buChar char="§"/>
            </a:pPr>
            <a:r>
              <a:rPr lang="en-US" noProof="0" dirty="0">
                <a:solidFill>
                  <a:schemeClr val="tx1"/>
                </a:solidFill>
                <a:latin typeface="Liberation Sans"/>
              </a:rPr>
              <a:t>Rich descriptions of typical users, not specific people</a:t>
            </a:r>
          </a:p>
          <a:p>
            <a:pPr marL="261938" indent="-261938" eaLnBrk="0" hangingPunct="0">
              <a:spcBef>
                <a:spcPts val="1200"/>
              </a:spcBef>
              <a:buFontTx/>
              <a:buChar char="•"/>
            </a:pPr>
            <a:r>
              <a:rPr lang="en-US" noProof="0" dirty="0">
                <a:latin typeface="Liberation Sans"/>
              </a:rPr>
              <a:t>Scenarios</a:t>
            </a:r>
          </a:p>
          <a:p>
            <a:pPr lvl="1" indent="-342900" eaLnBrk="0" hangingPunct="0">
              <a:spcBef>
                <a:spcPts val="1200"/>
              </a:spcBef>
              <a:buFont typeface="Wingdings" pitchFamily="2" charset="2"/>
              <a:buChar char="§"/>
            </a:pPr>
            <a:r>
              <a:rPr lang="en-US" noProof="0" dirty="0">
                <a:solidFill>
                  <a:schemeClr val="tx1"/>
                </a:solidFill>
                <a:latin typeface="Liberation Sans"/>
              </a:rPr>
              <a:t>An informal narrative story, simple, ‘natural’, personal, and not generalizable</a:t>
            </a:r>
          </a:p>
        </p:txBody>
      </p:sp>
      <p:sp>
        <p:nvSpPr>
          <p:cNvPr id="32770"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2771"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2772"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2773"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2776" name="Rectangle 8"/>
          <p:cNvSpPr>
            <a:spLocks noChangeArrowheads="1"/>
          </p:cNvSpPr>
          <p:nvPr/>
        </p:nvSpPr>
        <p:spPr bwMode="auto">
          <a:xfrm>
            <a:off x="2339752" y="1556792"/>
            <a:ext cx="8088312"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261938" indent="-261938" eaLnBrk="0" hangingPunct="0"/>
            <a:endParaRPr lang="en-US" sz="2400" dirty="0">
              <a:latin typeface="Liberation Sans"/>
            </a:endParaRP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21</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73254090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67544" y="188640"/>
            <a:ext cx="8229600" cy="1143000"/>
          </a:xfrm>
        </p:spPr>
        <p:txBody>
          <a:bodyPr/>
          <a:lstStyle/>
          <a:p>
            <a:r>
              <a:rPr lang="en-US" noProof="0" dirty="0"/>
              <a:t>Personas</a:t>
            </a:r>
          </a:p>
        </p:txBody>
      </p:sp>
      <p:sp>
        <p:nvSpPr>
          <p:cNvPr id="18435" name="Rectangle 3"/>
          <p:cNvSpPr>
            <a:spLocks noGrp="1" noChangeArrowheads="1"/>
          </p:cNvSpPr>
          <p:nvPr>
            <p:ph type="body" idx="1"/>
          </p:nvPr>
        </p:nvSpPr>
        <p:spPr>
          <a:xfrm>
            <a:off x="467544" y="1196752"/>
            <a:ext cx="8424936" cy="5087590"/>
          </a:xfrm>
        </p:spPr>
        <p:txBody>
          <a:bodyPr>
            <a:noAutofit/>
          </a:bodyPr>
          <a:lstStyle/>
          <a:p>
            <a:r>
              <a:rPr lang="en-US" sz="2800" noProof="0" dirty="0"/>
              <a:t>Capture a set of user characteristics (user profile)</a:t>
            </a:r>
            <a:endParaRPr lang="en-US" sz="1200" noProof="0" dirty="0"/>
          </a:p>
          <a:p>
            <a:r>
              <a:rPr lang="en-US" sz="2800" noProof="0" dirty="0"/>
              <a:t>Synthesized from real people based on user research</a:t>
            </a:r>
            <a:endParaRPr lang="en-US" sz="1200" noProof="0" dirty="0"/>
          </a:p>
          <a:p>
            <a:r>
              <a:rPr lang="en-US" sz="2800" noProof="0" dirty="0"/>
              <a:t>Typical, not idealized</a:t>
            </a:r>
            <a:endParaRPr lang="en-US" sz="1200" noProof="0" dirty="0"/>
          </a:p>
          <a:p>
            <a:r>
              <a:rPr lang="en-US" sz="2800" noProof="0" dirty="0"/>
              <a:t>Bring to life with name, characteristics, goals, and personal background </a:t>
            </a:r>
          </a:p>
          <a:p>
            <a:pPr lvl="1">
              <a:buFont typeface="Wingdings" pitchFamily="2" charset="2"/>
              <a:buChar char="§"/>
            </a:pPr>
            <a:r>
              <a:rPr lang="en-US" sz="2400" noProof="0" dirty="0">
                <a:solidFill>
                  <a:schemeClr val="tx1"/>
                </a:solidFill>
              </a:rPr>
              <a:t>Relevant to product under development</a:t>
            </a:r>
            <a:endParaRPr lang="en-US" sz="800" noProof="0" dirty="0">
              <a:solidFill>
                <a:schemeClr val="tx1"/>
              </a:solidFill>
            </a:endParaRPr>
          </a:p>
          <a:p>
            <a:r>
              <a:rPr lang="en-US" sz="2800" noProof="0" dirty="0"/>
              <a:t>Good persona helps designer with design decisions and reminds team about who will use the product</a:t>
            </a:r>
          </a:p>
          <a:p>
            <a:r>
              <a:rPr lang="en-US" sz="2800" noProof="0" dirty="0"/>
              <a:t>Develop a small set of personas with one primary</a:t>
            </a: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rPr>
              <a:t>www.id-book.com</a:t>
            </a: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22</a:t>
            </a:fld>
            <a:endParaRPr lang="en-GB" sz="1000" dirty="0">
              <a:solidFill>
                <a:schemeClr val="accent6">
                  <a:lumMod val="75000"/>
                </a:schemeClr>
              </a:solidFill>
            </a:endParaRPr>
          </a:p>
        </p:txBody>
      </p:sp>
    </p:spTree>
    <p:extLst>
      <p:ext uri="{BB962C8B-B14F-4D97-AF65-F5344CB8AC3E}">
        <p14:creationId xmlns:p14="http://schemas.microsoft.com/office/powerpoint/2010/main" val="695839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313136" y="60473"/>
            <a:ext cx="6517730" cy="992263"/>
          </a:xfrm>
        </p:spPr>
        <p:txBody>
          <a:bodyPr>
            <a:normAutofit/>
          </a:bodyPr>
          <a:lstStyle/>
          <a:p>
            <a:r>
              <a:rPr lang="en-US" noProof="0" dirty="0"/>
              <a:t>Example Persona #1</a:t>
            </a:r>
          </a:p>
        </p:txBody>
      </p:sp>
      <p:pic>
        <p:nvPicPr>
          <p:cNvPr id="19459" name="Picture 3" descr="Screenshot of example persona for &quot;Ginnie&quot;"/>
          <p:cNvPicPr>
            <a:picLocks noChangeAspect="1" noChangeArrowheads="1"/>
          </p:cNvPicPr>
          <p:nvPr/>
        </p:nvPicPr>
        <p:blipFill>
          <a:blip r:embed="rId3">
            <a:extLst>
              <a:ext uri="{28A0092B-C50C-407E-A947-70E740481C1C}">
                <a14:useLocalDpi xmlns:a14="http://schemas.microsoft.com/office/drawing/2010/main" val="0"/>
              </a:ext>
            </a:extLst>
          </a:blip>
          <a:srcRect r="50542"/>
          <a:stretch>
            <a:fillRect/>
          </a:stretch>
        </p:blipFill>
        <p:spPr bwMode="auto">
          <a:xfrm>
            <a:off x="1322387" y="1157288"/>
            <a:ext cx="6499225" cy="519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Footer Placeholder 2"/>
          <p:cNvSpPr>
            <a:spLocks noGrp="1"/>
          </p:cNvSpPr>
          <p:nvPr>
            <p:ph type="ftr" sz="quarter" idx="11"/>
          </p:nvPr>
        </p:nvSpPr>
        <p:spPr/>
        <p:txBody>
          <a:bodyPr/>
          <a:lstStyle/>
          <a:p>
            <a:r>
              <a:rPr lang="en-GB" sz="1000" dirty="0">
                <a:solidFill>
                  <a:schemeClr val="accent6">
                    <a:lumMod val="75000"/>
                  </a:schemeClr>
                </a:solidFill>
              </a:rPr>
              <a:t>www.id-book.com</a:t>
            </a: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23</a:t>
            </a:fld>
            <a:endParaRPr lang="en-GB" sz="1000" dirty="0">
              <a:solidFill>
                <a:schemeClr val="accent6">
                  <a:lumMod val="75000"/>
                </a:schemeClr>
              </a:solidFill>
            </a:endParaRPr>
          </a:p>
        </p:txBody>
      </p:sp>
    </p:spTree>
    <p:custDataLst>
      <p:tags r:id="rId1"/>
    </p:custDataLst>
    <p:extLst>
      <p:ext uri="{BB962C8B-B14F-4D97-AF65-F5344CB8AC3E}">
        <p14:creationId xmlns:p14="http://schemas.microsoft.com/office/powerpoint/2010/main" val="1638333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8305" y="125760"/>
            <a:ext cx="7767390" cy="926976"/>
          </a:xfrm>
        </p:spPr>
        <p:txBody>
          <a:bodyPr>
            <a:normAutofit/>
          </a:bodyPr>
          <a:lstStyle/>
          <a:p>
            <a:r>
              <a:rPr lang="en-US" noProof="0" dirty="0"/>
              <a:t>Example Persona #2</a:t>
            </a: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rPr>
              <a:t>www.id-book.com</a:t>
            </a: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24</a:t>
            </a:fld>
            <a:endParaRPr lang="en-GB" sz="1000" dirty="0">
              <a:solidFill>
                <a:schemeClr val="accent6">
                  <a:lumMod val="75000"/>
                </a:schemeClr>
              </a:solidFill>
            </a:endParaRPr>
          </a:p>
        </p:txBody>
      </p:sp>
      <p:pic>
        <p:nvPicPr>
          <p:cNvPr id="7" name="Picture 6" descr="Screenshot of example persona for &quot;Family Traveler&quot;">
            <a:extLst>
              <a:ext uri="{FF2B5EF4-FFF2-40B4-BE49-F238E27FC236}">
                <a16:creationId xmlns:a16="http://schemas.microsoft.com/office/drawing/2014/main" id="{564E2D32-059F-CB45-A342-CB0332943DB3}"/>
              </a:ext>
            </a:extLst>
          </p:cNvPr>
          <p:cNvPicPr>
            <a:picLocks noChangeAspect="1"/>
          </p:cNvPicPr>
          <p:nvPr/>
        </p:nvPicPr>
        <p:blipFill rotWithShape="1">
          <a:blip r:embed="rId4">
            <a:extLst>
              <a:ext uri="{28A0092B-C50C-407E-A947-70E740481C1C}">
                <a14:useLocalDpi xmlns:a14="http://schemas.microsoft.com/office/drawing/2010/main" val="0"/>
              </a:ext>
            </a:extLst>
          </a:blip>
          <a:srcRect b="50099"/>
          <a:stretch/>
        </p:blipFill>
        <p:spPr>
          <a:xfrm>
            <a:off x="1009972" y="1110084"/>
            <a:ext cx="7124056" cy="4953295"/>
          </a:xfrm>
          <a:prstGeom prst="rect">
            <a:avLst/>
          </a:prstGeom>
        </p:spPr>
      </p:pic>
      <p:sp>
        <p:nvSpPr>
          <p:cNvPr id="8" name="TextBox 7">
            <a:extLst>
              <a:ext uri="{FF2B5EF4-FFF2-40B4-BE49-F238E27FC236}">
                <a16:creationId xmlns:a16="http://schemas.microsoft.com/office/drawing/2014/main" id="{EF518D19-2B85-9C4A-8362-49AB5FE4C5E3}"/>
              </a:ext>
            </a:extLst>
          </p:cNvPr>
          <p:cNvSpPr txBox="1"/>
          <p:nvPr/>
        </p:nvSpPr>
        <p:spPr>
          <a:xfrm>
            <a:off x="971600" y="6120727"/>
            <a:ext cx="3494033" cy="369332"/>
          </a:xfrm>
          <a:prstGeom prst="rect">
            <a:avLst/>
          </a:prstGeom>
          <a:noFill/>
        </p:spPr>
        <p:txBody>
          <a:bodyPr wrap="none" rtlCol="0">
            <a:spAutoFit/>
          </a:bodyPr>
          <a:lstStyle/>
          <a:p>
            <a:r>
              <a:rPr lang="en-US" dirty="0"/>
              <a:t>Developed using </a:t>
            </a:r>
            <a:r>
              <a:rPr lang="en-US" dirty="0">
                <a:hlinkClick r:id="rId5"/>
              </a:rPr>
              <a:t>Xtensio Templates</a:t>
            </a:r>
            <a:endParaRPr lang="en-US" dirty="0"/>
          </a:p>
        </p:txBody>
      </p:sp>
    </p:spTree>
    <p:custDataLst>
      <p:tags r:id="rId1"/>
    </p:custDataLst>
    <p:extLst>
      <p:ext uri="{BB962C8B-B14F-4D97-AF65-F5344CB8AC3E}">
        <p14:creationId xmlns:p14="http://schemas.microsoft.com/office/powerpoint/2010/main" val="3451374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379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379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379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3798" name="Rectangle 6"/>
          <p:cNvSpPr>
            <a:spLocks noGrp="1" noChangeArrowheads="1"/>
          </p:cNvSpPr>
          <p:nvPr>
            <p:ph type="title"/>
          </p:nvPr>
        </p:nvSpPr>
        <p:spPr>
          <a:xfrm>
            <a:off x="234893" y="300774"/>
            <a:ext cx="8875829"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noProof="0" dirty="0">
                <a:latin typeface="Liberation Sans"/>
              </a:rPr>
              <a:t>Scenario for group travel organizer</a:t>
            </a:r>
          </a:p>
        </p:txBody>
      </p:sp>
      <p:sp>
        <p:nvSpPr>
          <p:cNvPr id="33799" name="Rectangle 7"/>
          <p:cNvSpPr>
            <a:spLocks noGrp="1" noChangeArrowheads="1"/>
          </p:cNvSpPr>
          <p:nvPr>
            <p:ph type="body" idx="1"/>
          </p:nvPr>
        </p:nvSpPr>
        <p:spPr>
          <a:xfrm>
            <a:off x="914400" y="10668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noProof="0" dirty="0">
              <a:solidFill>
                <a:srgbClr val="000000"/>
              </a:solidFill>
              <a:latin typeface="Liberation Sans"/>
            </a:endParaRPr>
          </a:p>
          <a:p>
            <a:endParaRPr lang="en-US" noProof="0" dirty="0">
              <a:latin typeface="Liberation Sans"/>
            </a:endParaRPr>
          </a:p>
        </p:txBody>
      </p:sp>
      <p:sp>
        <p:nvSpPr>
          <p:cNvPr id="33800" name="Rectangle 8"/>
          <p:cNvSpPr>
            <a:spLocks noChangeArrowheads="1"/>
          </p:cNvSpPr>
          <p:nvPr/>
        </p:nvSpPr>
        <p:spPr bwMode="auto">
          <a:xfrm>
            <a:off x="450850" y="1268412"/>
            <a:ext cx="8377238" cy="5087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r>
              <a:rPr lang="ja-JP" altLang="en-GB" sz="1850">
                <a:latin typeface="Liberation Sans"/>
              </a:rPr>
              <a:t>“</a:t>
            </a:r>
            <a:r>
              <a:rPr lang="en-US" sz="1850" dirty="0"/>
              <a:t>The Thomson family enjoy outdoor activities and want to try their hand at sailing this year. There are four family members: Sky (8 years old), Eamonn (12 years old), Claire (32), and Will (35). One evening after dinner they decide to start exploring the possibilities. They want to discuss the options together but Claire has to visit her elderly mother so will be joining the conversation from her mother’s house down the road. As a starting point, Will enters an idea they had been discussing over dinner – a sailing trip for four novices in the Mediterranean. The system supports users to log on from different locations and use different devices so that all members of the family can interact easily and comfortably with it wherever they are. The system's initial suggestion is a flotilla, where several crews (with various levels of experience) sail together on separate boats. Sky and Eamonn aren't very happy at the idea of going on vacation with a group of other people, even though the Thomson’s would have their own boat. The travel organizer shows them descriptions of flotillas from other children their ages and they are all very positive, so eventually, everyone agrees to explore flotilla opportunities. Will confirms this recommendation and asks for detailed options. As it's getting late, he asks for the details to be saved so everyone can consider them tomorrow. The travel organizer emails them a summary of the different options available.</a:t>
            </a:r>
            <a:r>
              <a:rPr lang="ja-JP" altLang="en-GB" sz="1850">
                <a:latin typeface="Liberation Sans"/>
              </a:rPr>
              <a:t>”</a:t>
            </a:r>
            <a:endParaRPr lang="en-US" sz="1850" dirty="0">
              <a:latin typeface="Liberation Sans"/>
            </a:endParaRP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25</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302377866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67544" y="188640"/>
            <a:ext cx="8229600" cy="1143000"/>
          </a:xfrm>
        </p:spPr>
        <p:txBody>
          <a:bodyPr/>
          <a:lstStyle/>
          <a:p>
            <a:r>
              <a:rPr lang="en-US" noProof="0" dirty="0"/>
              <a:t>Scenarios</a:t>
            </a:r>
          </a:p>
        </p:txBody>
      </p:sp>
      <p:sp>
        <p:nvSpPr>
          <p:cNvPr id="18435" name="Rectangle 3"/>
          <p:cNvSpPr>
            <a:spLocks noGrp="1" noChangeArrowheads="1"/>
          </p:cNvSpPr>
          <p:nvPr>
            <p:ph type="body" idx="1"/>
          </p:nvPr>
        </p:nvSpPr>
        <p:spPr>
          <a:xfrm>
            <a:off x="467544" y="1196752"/>
            <a:ext cx="3600400" cy="4562598"/>
          </a:xfrm>
        </p:spPr>
        <p:txBody>
          <a:bodyPr>
            <a:noAutofit/>
          </a:bodyPr>
          <a:lstStyle/>
          <a:p>
            <a:r>
              <a:rPr lang="en-US" sz="2800" noProof="0" dirty="0"/>
              <a:t>May be textual descriptions, animations, audio or video</a:t>
            </a:r>
          </a:p>
          <a:p>
            <a:r>
              <a:rPr lang="en-US" sz="2800" noProof="0" dirty="0"/>
              <a:t>Example animation </a:t>
            </a:r>
            <a:br>
              <a:rPr lang="en-US" sz="2800" noProof="0" dirty="0"/>
            </a:br>
            <a:r>
              <a:rPr lang="en-US" sz="2800" noProof="0" dirty="0"/>
              <a:t>scenarios</a:t>
            </a: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rPr>
              <a:t>www.id-book.com</a:t>
            </a: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26</a:t>
            </a:fld>
            <a:endParaRPr lang="en-GB" sz="1000" dirty="0">
              <a:solidFill>
                <a:schemeClr val="accent6">
                  <a:lumMod val="75000"/>
                </a:schemeClr>
              </a:solidFill>
            </a:endParaRPr>
          </a:p>
        </p:txBody>
      </p:sp>
      <p:pic>
        <p:nvPicPr>
          <p:cNvPr id="4" name="Picture 3" descr="Cartoon illustration of the animated scenarios used to explore early user research insights regarding emergency alarm technology for elderly people: I forgot, Dress Code, and Cow bell ">
            <a:extLst>
              <a:ext uri="{FF2B5EF4-FFF2-40B4-BE49-F238E27FC236}">
                <a16:creationId xmlns:a16="http://schemas.microsoft.com/office/drawing/2014/main" id="{8B56D06F-BDF7-DD40-9211-12FB6B2E0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976" y="1196753"/>
            <a:ext cx="3902422" cy="5059866"/>
          </a:xfrm>
          <a:prstGeom prst="rect">
            <a:avLst/>
          </a:prstGeom>
        </p:spPr>
      </p:pic>
      <p:sp>
        <p:nvSpPr>
          <p:cNvPr id="8" name="TextBox 7">
            <a:extLst>
              <a:ext uri="{FF2B5EF4-FFF2-40B4-BE49-F238E27FC236}">
                <a16:creationId xmlns:a16="http://schemas.microsoft.com/office/drawing/2014/main" id="{A0FE11C8-2F6E-B542-8510-C0227BFD12AD}"/>
              </a:ext>
            </a:extLst>
          </p:cNvPr>
          <p:cNvSpPr txBox="1"/>
          <p:nvPr/>
        </p:nvSpPr>
        <p:spPr>
          <a:xfrm>
            <a:off x="107504" y="5343851"/>
            <a:ext cx="3960440" cy="923330"/>
          </a:xfrm>
          <a:prstGeom prst="rect">
            <a:avLst/>
          </a:prstGeom>
          <a:noFill/>
        </p:spPr>
        <p:txBody>
          <a:bodyPr wrap="square" rtlCol="0">
            <a:spAutoFit/>
          </a:bodyPr>
          <a:lstStyle/>
          <a:p>
            <a:r>
              <a:rPr lang="en-US" i="1" dirty="0"/>
              <a:t>Source: </a:t>
            </a:r>
            <a:r>
              <a:rPr lang="en-US" dirty="0"/>
              <a:t>Keirnan et al. (2015), Figure 1. Reproduced with permission of </a:t>
            </a:r>
            <a:r>
              <a:rPr lang="en-US" dirty="0">
                <a:hlinkClick r:id="rId3"/>
              </a:rPr>
              <a:t>ACM Publications</a:t>
            </a:r>
            <a:r>
              <a:rPr lang="en-US" dirty="0"/>
              <a:t>. </a:t>
            </a:r>
          </a:p>
        </p:txBody>
      </p:sp>
    </p:spTree>
    <p:extLst>
      <p:ext uri="{BB962C8B-B14F-4D97-AF65-F5344CB8AC3E}">
        <p14:creationId xmlns:p14="http://schemas.microsoft.com/office/powerpoint/2010/main" val="4122272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Scenarios and personas</a:t>
            </a:r>
          </a:p>
        </p:txBody>
      </p:sp>
      <p:sp>
        <p:nvSpPr>
          <p:cNvPr id="7" name="Footer Placeholder 6"/>
          <p:cNvSpPr>
            <a:spLocks noGrp="1"/>
          </p:cNvSpPr>
          <p:nvPr>
            <p:ph type="ftr" sz="quarter" idx="11"/>
          </p:nvPr>
        </p:nvSpPr>
        <p:spPr/>
        <p:txBody>
          <a:bodyPr/>
          <a:lstStyle/>
          <a:p>
            <a:r>
              <a:rPr lang="en-GB" sz="1000" dirty="0">
                <a:solidFill>
                  <a:schemeClr val="accent6">
                    <a:lumMod val="75000"/>
                  </a:schemeClr>
                </a:solidFill>
              </a:rPr>
              <a:t>www.id-book.com</a:t>
            </a:r>
          </a:p>
        </p:txBody>
      </p:sp>
      <p:sp>
        <p:nvSpPr>
          <p:cNvPr id="8" name="Slide Number Placeholder 7"/>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27</a:t>
            </a:fld>
            <a:endParaRPr lang="en-GB" sz="1000" dirty="0">
              <a:solidFill>
                <a:schemeClr val="accent6">
                  <a:lumMod val="75000"/>
                </a:schemeClr>
              </a:solidFill>
            </a:endParaRPr>
          </a:p>
        </p:txBody>
      </p:sp>
      <p:pic>
        <p:nvPicPr>
          <p:cNvPr id="2050" name="Picture 2" descr="Cartoon illustration of the relationship between a scenario and its associated persona, with three persons running one after anoth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347156"/>
            <a:ext cx="6768752" cy="4796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042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379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379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379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3798" name="Rectangle 6"/>
          <p:cNvSpPr>
            <a:spLocks noGrp="1" noChangeArrowheads="1"/>
          </p:cNvSpPr>
          <p:nvPr>
            <p:ph type="title"/>
          </p:nvPr>
        </p:nvSpPr>
        <p:spPr>
          <a:xfrm>
            <a:off x="2887063" y="300774"/>
            <a:ext cx="3571492"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noProof="0" dirty="0">
                <a:latin typeface="Liberation Sans"/>
              </a:rPr>
              <a:t>Design fiction</a:t>
            </a:r>
          </a:p>
        </p:txBody>
      </p:sp>
      <p:sp>
        <p:nvSpPr>
          <p:cNvPr id="33799" name="Rectangle 7"/>
          <p:cNvSpPr>
            <a:spLocks noGrp="1" noChangeArrowheads="1"/>
          </p:cNvSpPr>
          <p:nvPr>
            <p:ph type="body" idx="1"/>
          </p:nvPr>
        </p:nvSpPr>
        <p:spPr>
          <a:xfrm>
            <a:off x="914400" y="10668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noProof="0" dirty="0">
              <a:solidFill>
                <a:srgbClr val="000000"/>
              </a:solidFill>
              <a:latin typeface="Liberation Sans"/>
            </a:endParaRPr>
          </a:p>
          <a:p>
            <a:endParaRPr lang="en-US" noProof="0" dirty="0">
              <a:latin typeface="Liberation Sans"/>
            </a:endParaRP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28</a:t>
            </a:fld>
            <a:endParaRPr lang="en-GB" sz="1000" dirty="0">
              <a:solidFill>
                <a:schemeClr val="accent6">
                  <a:lumMod val="75000"/>
                </a:schemeClr>
              </a:solidFill>
              <a:latin typeface="Liberation Sans"/>
            </a:endParaRPr>
          </a:p>
        </p:txBody>
      </p:sp>
      <p:sp>
        <p:nvSpPr>
          <p:cNvPr id="11" name="Rectangle 3">
            <a:extLst>
              <a:ext uri="{FF2B5EF4-FFF2-40B4-BE49-F238E27FC236}">
                <a16:creationId xmlns:a16="http://schemas.microsoft.com/office/drawing/2014/main" id="{951E2335-AC30-C446-BC88-B3CAD74156A5}"/>
              </a:ext>
            </a:extLst>
          </p:cNvPr>
          <p:cNvSpPr txBox="1">
            <a:spLocks noChangeArrowheads="1"/>
          </p:cNvSpPr>
          <p:nvPr/>
        </p:nvSpPr>
        <p:spPr>
          <a:xfrm>
            <a:off x="467544" y="1196752"/>
            <a:ext cx="8424936" cy="508759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3000" dirty="0"/>
              <a:t>Communicate a vision with future technologies</a:t>
            </a:r>
          </a:p>
          <a:p>
            <a:pPr>
              <a:spcBef>
                <a:spcPts val="1200"/>
              </a:spcBef>
            </a:pPr>
            <a:r>
              <a:rPr lang="en-GB" sz="3000" dirty="0"/>
              <a:t>Fictional world in which ethics, emotions, and context can be explored without concrete constraints</a:t>
            </a:r>
          </a:p>
          <a:p>
            <a:pPr>
              <a:spcBef>
                <a:spcPts val="1200"/>
              </a:spcBef>
            </a:pPr>
            <a:r>
              <a:rPr lang="en-GB" sz="3000" dirty="0"/>
              <a:t>Examples:</a:t>
            </a:r>
          </a:p>
          <a:p>
            <a:pPr lvl="1">
              <a:spcBef>
                <a:spcPts val="1200"/>
              </a:spcBef>
              <a:buFont typeface="Wingdings" pitchFamily="2" charset="2"/>
              <a:buChar char="§"/>
            </a:pPr>
            <a:r>
              <a:rPr lang="en-GB" dirty="0">
                <a:solidFill>
                  <a:schemeClr val="tx1"/>
                </a:solidFill>
              </a:rPr>
              <a:t>Privacy and surveillance</a:t>
            </a:r>
          </a:p>
          <a:p>
            <a:pPr lvl="1">
              <a:spcBef>
                <a:spcPts val="1200"/>
              </a:spcBef>
              <a:buFont typeface="Wingdings" pitchFamily="2" charset="2"/>
              <a:buChar char="§"/>
            </a:pPr>
            <a:r>
              <a:rPr lang="en-GB" dirty="0">
                <a:solidFill>
                  <a:schemeClr val="tx1"/>
                </a:solidFill>
              </a:rPr>
              <a:t>Exploring ethics</a:t>
            </a:r>
          </a:p>
          <a:p>
            <a:pPr>
              <a:spcBef>
                <a:spcPts val="1200"/>
              </a:spcBef>
            </a:pPr>
            <a:r>
              <a:rPr lang="en-GB" sz="3000" dirty="0"/>
              <a:t>Scenarios are about “overcoming the monster,” while design fiction is about “quest”</a:t>
            </a:r>
            <a:endParaRPr lang="en-GB" sz="3000" dirty="0">
              <a:solidFill>
                <a:schemeClr val="tx1"/>
              </a:solidFill>
            </a:endParaRPr>
          </a:p>
          <a:p>
            <a:endParaRPr lang="en-GB" sz="1200" dirty="0"/>
          </a:p>
        </p:txBody>
      </p:sp>
    </p:spTree>
    <p:extLst>
      <p:ext uri="{BB962C8B-B14F-4D97-AF65-F5344CB8AC3E}">
        <p14:creationId xmlns:p14="http://schemas.microsoft.com/office/powerpoint/2010/main" val="111055841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379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379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379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3798" name="Rectangle 6"/>
          <p:cNvSpPr>
            <a:spLocks noGrp="1" noChangeArrowheads="1"/>
          </p:cNvSpPr>
          <p:nvPr>
            <p:ph type="title"/>
          </p:nvPr>
        </p:nvSpPr>
        <p:spPr>
          <a:xfrm>
            <a:off x="3263777" y="300774"/>
            <a:ext cx="2818080"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noProof="0" dirty="0">
                <a:latin typeface="Liberation Sans"/>
              </a:rPr>
              <a:t>Use </a:t>
            </a:r>
            <a:r>
              <a:rPr lang="en-US" sz="4400" dirty="0">
                <a:latin typeface="Liberation Sans"/>
              </a:rPr>
              <a:t>cases</a:t>
            </a:r>
            <a:endParaRPr lang="en-US" sz="4400" noProof="0" dirty="0">
              <a:latin typeface="Liberation Sans"/>
            </a:endParaRP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29</a:t>
            </a:fld>
            <a:endParaRPr lang="en-GB" sz="1000" dirty="0">
              <a:solidFill>
                <a:schemeClr val="accent6">
                  <a:lumMod val="75000"/>
                </a:schemeClr>
              </a:solidFill>
              <a:latin typeface="Liberation Sans"/>
            </a:endParaRPr>
          </a:p>
        </p:txBody>
      </p:sp>
      <p:sp>
        <p:nvSpPr>
          <p:cNvPr id="11" name="Rectangle 3">
            <a:extLst>
              <a:ext uri="{FF2B5EF4-FFF2-40B4-BE49-F238E27FC236}">
                <a16:creationId xmlns:a16="http://schemas.microsoft.com/office/drawing/2014/main" id="{951E2335-AC30-C446-BC88-B3CAD74156A5}"/>
              </a:ext>
            </a:extLst>
          </p:cNvPr>
          <p:cNvSpPr txBox="1">
            <a:spLocks noChangeArrowheads="1"/>
          </p:cNvSpPr>
          <p:nvPr/>
        </p:nvSpPr>
        <p:spPr>
          <a:xfrm>
            <a:off x="467544" y="1196752"/>
            <a:ext cx="8424936" cy="508759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3000" dirty="0"/>
              <a:t>Focus on functional requirements and capture interaction</a:t>
            </a:r>
          </a:p>
          <a:p>
            <a:r>
              <a:rPr lang="en-GB" sz="3000" dirty="0"/>
              <a:t>Can be used in design or to capture requirements</a:t>
            </a:r>
          </a:p>
          <a:p>
            <a:r>
              <a:rPr lang="en-GB" sz="3000" dirty="0"/>
              <a:t>Use cases are step-by-step descriptions of interactions</a:t>
            </a:r>
          </a:p>
          <a:p>
            <a:r>
              <a:rPr lang="en-GB" sz="3000" dirty="0"/>
              <a:t>Two styles:</a:t>
            </a:r>
          </a:p>
          <a:p>
            <a:pPr lvl="1">
              <a:buFont typeface="Wingdings" pitchFamily="2" charset="2"/>
              <a:buChar char="§"/>
            </a:pPr>
            <a:r>
              <a:rPr lang="en-GB" sz="2400" dirty="0">
                <a:solidFill>
                  <a:schemeClr val="tx1"/>
                </a:solidFill>
              </a:rPr>
              <a:t>Essential use cases: division of tasks, no implementation detail</a:t>
            </a:r>
          </a:p>
          <a:p>
            <a:pPr lvl="1">
              <a:buFont typeface="Wingdings" pitchFamily="2" charset="2"/>
              <a:buChar char="§"/>
            </a:pPr>
            <a:r>
              <a:rPr lang="en-GB" sz="2400" dirty="0">
                <a:solidFill>
                  <a:schemeClr val="tx1"/>
                </a:solidFill>
              </a:rPr>
              <a:t>Use case with normal and alternative courses: more detail</a:t>
            </a:r>
          </a:p>
        </p:txBody>
      </p:sp>
    </p:spTree>
    <p:extLst>
      <p:ext uri="{BB962C8B-B14F-4D97-AF65-F5344CB8AC3E}">
        <p14:creationId xmlns:p14="http://schemas.microsoft.com/office/powerpoint/2010/main" val="335213604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6"/>
          <p:cNvSpPr>
            <a:spLocks noGrp="1" noChangeArrowheads="1"/>
          </p:cNvSpPr>
          <p:nvPr>
            <p:ph type="title"/>
          </p:nvPr>
        </p:nvSpPr>
        <p:spPr>
          <a:xfrm>
            <a:off x="457200" y="462699"/>
            <a:ext cx="8229600" cy="766877"/>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4400" noProof="0" dirty="0">
                <a:latin typeface="Liberation Sans"/>
              </a:rPr>
              <a:t>What, how and why?</a:t>
            </a:r>
            <a:r>
              <a:rPr lang="en-US" sz="4400" i="1" noProof="0" dirty="0">
                <a:latin typeface="Liberation Sans"/>
              </a:rPr>
              <a:t> </a:t>
            </a:r>
          </a:p>
        </p:txBody>
      </p:sp>
      <p:sp>
        <p:nvSpPr>
          <p:cNvPr id="9223" name="Rectangle 7"/>
          <p:cNvSpPr>
            <a:spLocks noGrp="1" noChangeArrowheads="1"/>
          </p:cNvSpPr>
          <p:nvPr>
            <p:ph idx="1"/>
          </p:nvPr>
        </p:nvSpPr>
        <p:spPr>
          <a:xfrm>
            <a:off x="467544" y="1340767"/>
            <a:ext cx="8496944" cy="5364833"/>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fontScale="47500" lnSpcReduction="20000"/>
          </a:bodyPr>
          <a:lstStyle/>
          <a:p>
            <a:pPr eaLnBrk="0" hangingPunct="0">
              <a:lnSpc>
                <a:spcPct val="120000"/>
              </a:lnSpc>
            </a:pPr>
            <a:r>
              <a:rPr lang="en-US" sz="6700" noProof="0" dirty="0">
                <a:latin typeface="Liberation Sans"/>
              </a:rPr>
              <a:t>What is the purpose of the requirements activity?</a:t>
            </a:r>
          </a:p>
          <a:p>
            <a:pPr marL="1047750" indent="-685800" eaLnBrk="0" hangingPunct="0">
              <a:lnSpc>
                <a:spcPct val="120000"/>
              </a:lnSpc>
              <a:buFont typeface="Wingdings" pitchFamily="2" charset="2"/>
              <a:buChar char="§"/>
            </a:pPr>
            <a:r>
              <a:rPr lang="en-US" sz="5100" noProof="0" dirty="0">
                <a:latin typeface="Liberation Sans"/>
              </a:rPr>
              <a:t>Explore the problem space</a:t>
            </a:r>
          </a:p>
          <a:p>
            <a:pPr marL="1047750" indent="-685800" eaLnBrk="0" hangingPunct="0">
              <a:lnSpc>
                <a:spcPct val="120000"/>
              </a:lnSpc>
              <a:buFont typeface="Wingdings" pitchFamily="2" charset="2"/>
              <a:buChar char="§"/>
            </a:pPr>
            <a:r>
              <a:rPr lang="en-US" sz="5100" noProof="0" dirty="0">
                <a:latin typeface="Liberation Sans"/>
              </a:rPr>
              <a:t>Establish a description of what will be developed</a:t>
            </a:r>
          </a:p>
          <a:p>
            <a:pPr eaLnBrk="0" hangingPunct="0">
              <a:lnSpc>
                <a:spcPct val="120000"/>
              </a:lnSpc>
              <a:spcBef>
                <a:spcPts val="2400"/>
              </a:spcBef>
            </a:pPr>
            <a:r>
              <a:rPr lang="en-US" sz="6700" noProof="0" dirty="0">
                <a:latin typeface="Liberation Sans"/>
              </a:rPr>
              <a:t>How to capture requirements once discovered</a:t>
            </a:r>
          </a:p>
          <a:p>
            <a:pPr marL="1047750" indent="-685800" eaLnBrk="0" hangingPunct="0">
              <a:lnSpc>
                <a:spcPct val="120000"/>
              </a:lnSpc>
              <a:buFont typeface="Wingdings" pitchFamily="2" charset="2"/>
              <a:buChar char="§"/>
            </a:pPr>
            <a:r>
              <a:rPr lang="en-US" sz="5100" noProof="0" dirty="0">
                <a:latin typeface="Liberation Sans"/>
              </a:rPr>
              <a:t>In prototypes or operational product</a:t>
            </a:r>
          </a:p>
          <a:p>
            <a:pPr marL="1047750" indent="-685800" eaLnBrk="0" hangingPunct="0">
              <a:lnSpc>
                <a:spcPct val="120000"/>
              </a:lnSpc>
              <a:buFont typeface="Wingdings" pitchFamily="2" charset="2"/>
              <a:buChar char="§"/>
            </a:pPr>
            <a:r>
              <a:rPr lang="en-US" sz="5100" noProof="0" dirty="0">
                <a:latin typeface="Liberation Sans"/>
              </a:rPr>
              <a:t>Through structured or rigorous notations</a:t>
            </a:r>
          </a:p>
          <a:p>
            <a:pPr marL="1047750" indent="-685800" eaLnBrk="0" hangingPunct="0">
              <a:lnSpc>
                <a:spcPct val="120000"/>
              </a:lnSpc>
              <a:buFont typeface="Wingdings" pitchFamily="2" charset="2"/>
              <a:buChar char="§"/>
            </a:pPr>
            <a:r>
              <a:rPr lang="en-US" sz="5100" noProof="0" dirty="0">
                <a:latin typeface="Liberation Sans"/>
              </a:rPr>
              <a:t>Different capturing mechanisms emphasize and de-emphasize different aspects</a:t>
            </a:r>
          </a:p>
          <a:p>
            <a:pPr>
              <a:lnSpc>
                <a:spcPct val="120000"/>
              </a:lnSpc>
            </a:pPr>
            <a:endParaRPr lang="en-US" noProof="0" dirty="0">
              <a:latin typeface="Liberation Sans"/>
            </a:endParaRPr>
          </a:p>
        </p:txBody>
      </p:sp>
      <p:sp>
        <p:nvSpPr>
          <p:cNvPr id="9218"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9219"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9220"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9221" name="Rectangle 5"/>
          <p:cNvSpPr>
            <a:spLocks noChangeArrowheads="1"/>
          </p:cNvSpPr>
          <p:nvPr/>
        </p:nvSpPr>
        <p:spPr bwMode="auto">
          <a:xfrm>
            <a:off x="309562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9224" name="Text Box 8"/>
          <p:cNvSpPr txBox="1">
            <a:spLocks noChangeArrowheads="1"/>
          </p:cNvSpPr>
          <p:nvPr/>
        </p:nvSpPr>
        <p:spPr bwMode="auto">
          <a:xfrm>
            <a:off x="1462088" y="1355725"/>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endParaRPr lang="en-US" sz="1600" b="1" dirty="0">
              <a:latin typeface="Liberation Sans"/>
            </a:endParaRP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3</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267918165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6"/>
          <p:cNvSpPr>
            <a:spLocks noGrp="1" noChangeArrowheads="1"/>
          </p:cNvSpPr>
          <p:nvPr>
            <p:ph type="title"/>
          </p:nvPr>
        </p:nvSpPr>
        <p:spPr>
          <a:xfrm>
            <a:off x="457200" y="274638"/>
            <a:ext cx="8229600" cy="11430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2800" noProof="0" dirty="0">
                <a:latin typeface="Liberation Sans"/>
              </a:rPr>
              <a:t>Example essential use case for travel organizer</a:t>
            </a:r>
          </a:p>
        </p:txBody>
      </p:sp>
      <p:sp>
        <p:nvSpPr>
          <p:cNvPr id="37890"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7891"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7892"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7893" name="Rectangle 5"/>
          <p:cNvSpPr>
            <a:spLocks noChangeArrowheads="1"/>
          </p:cNvSpPr>
          <p:nvPr/>
        </p:nvSpPr>
        <p:spPr bwMode="auto">
          <a:xfrm>
            <a:off x="3165475" y="6275161"/>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7896" name="Rectangle 8"/>
          <p:cNvSpPr>
            <a:spLocks noChangeArrowheads="1"/>
          </p:cNvSpPr>
          <p:nvPr/>
        </p:nvSpPr>
        <p:spPr bwMode="auto">
          <a:xfrm>
            <a:off x="819460" y="1401763"/>
            <a:ext cx="7716217" cy="3323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r>
              <a:rPr lang="en-GB" sz="2000" i="1" dirty="0">
                <a:latin typeface="Liberation Sans"/>
              </a:rPr>
              <a:t>RetrieveVisa</a:t>
            </a:r>
          </a:p>
          <a:p>
            <a:pPr eaLnBrk="0" hangingPunct="0">
              <a:spcBef>
                <a:spcPts val="1200"/>
              </a:spcBef>
              <a:tabLst>
                <a:tab pos="3197225" algn="l"/>
              </a:tabLst>
            </a:pPr>
            <a:r>
              <a:rPr lang="en-GB" sz="2000" u="sng" dirty="0">
                <a:latin typeface="Liberation Sans"/>
              </a:rPr>
              <a:t>USER INTENTION	SYSTEM RESPONSIBILITY</a:t>
            </a:r>
            <a:br>
              <a:rPr lang="en-GB" sz="2000" u="sng" dirty="0">
                <a:latin typeface="Liberation Sans"/>
              </a:rPr>
            </a:br>
            <a:endParaRPr lang="en-GB" sz="2000" u="sng" dirty="0">
              <a:latin typeface="Liberation Sans"/>
            </a:endParaRPr>
          </a:p>
          <a:p>
            <a:pPr eaLnBrk="0" hangingPunct="0">
              <a:tabLst>
                <a:tab pos="3197225" algn="l"/>
              </a:tabLst>
            </a:pPr>
            <a:r>
              <a:rPr lang="en-GB" sz="2000" dirty="0">
                <a:latin typeface="Liberation Sans"/>
              </a:rPr>
              <a:t>Find visa requirements	Request destination and nationality</a:t>
            </a:r>
            <a:br>
              <a:rPr lang="en-GB" sz="2000" dirty="0">
                <a:latin typeface="Liberation Sans"/>
              </a:rPr>
            </a:br>
            <a:endParaRPr lang="en-GB" sz="2000" dirty="0">
              <a:latin typeface="Liberation Sans"/>
            </a:endParaRPr>
          </a:p>
          <a:p>
            <a:pPr eaLnBrk="0" hangingPunct="0">
              <a:tabLst>
                <a:tab pos="3197225" algn="l"/>
              </a:tabLst>
            </a:pPr>
            <a:r>
              <a:rPr lang="en-GB" sz="2000" dirty="0">
                <a:latin typeface="Liberation Sans"/>
              </a:rPr>
              <a:t>Supply required information	Obtain appropriate visa info</a:t>
            </a:r>
            <a:br>
              <a:rPr lang="en-GB" sz="2000" dirty="0">
                <a:latin typeface="Liberation Sans"/>
              </a:rPr>
            </a:br>
            <a:endParaRPr lang="en-GB" sz="2000" dirty="0">
              <a:latin typeface="Liberation Sans"/>
            </a:endParaRPr>
          </a:p>
          <a:p>
            <a:pPr eaLnBrk="0" hangingPunct="0">
              <a:tabLst>
                <a:tab pos="3197225" algn="l"/>
              </a:tabLst>
            </a:pPr>
            <a:r>
              <a:rPr lang="en-GB" sz="2000" dirty="0">
                <a:latin typeface="Liberation Sans"/>
              </a:rPr>
              <a:t>Obtain copy of visa info	Offer info in different formats</a:t>
            </a:r>
            <a:br>
              <a:rPr lang="en-GB" sz="2000" dirty="0">
                <a:latin typeface="Liberation Sans"/>
              </a:rPr>
            </a:br>
            <a:endParaRPr lang="en-GB" sz="2000" dirty="0">
              <a:latin typeface="Liberation Sans"/>
            </a:endParaRPr>
          </a:p>
          <a:p>
            <a:pPr eaLnBrk="0" hangingPunct="0">
              <a:tabLst>
                <a:tab pos="3197225" algn="l"/>
              </a:tabLst>
            </a:pPr>
            <a:r>
              <a:rPr lang="en-GB" sz="2000" dirty="0">
                <a:latin typeface="Liberation Sans"/>
              </a:rPr>
              <a:t>Choose suitable format	Provide info in chosen format</a:t>
            </a:r>
            <a:endParaRPr lang="en-US" sz="2000" dirty="0">
              <a:latin typeface="Liberation Sans"/>
            </a:endParaRP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30</a:t>
            </a:fld>
            <a:endParaRPr lang="en-GB" sz="1000" dirty="0">
              <a:solidFill>
                <a:schemeClr val="accent6">
                  <a:lumMod val="75000"/>
                </a:schemeClr>
              </a:solidFill>
              <a:latin typeface="Liberation Sans"/>
            </a:endParaRPr>
          </a:p>
        </p:txBody>
      </p:sp>
      <p:sp>
        <p:nvSpPr>
          <p:cNvPr id="2" name="TextBox 1">
            <a:extLst>
              <a:ext uri="{FF2B5EF4-FFF2-40B4-BE49-F238E27FC236}">
                <a16:creationId xmlns:a16="http://schemas.microsoft.com/office/drawing/2014/main" id="{0AB183E4-0A3E-154F-ABBB-E4BE8B30104C}"/>
              </a:ext>
            </a:extLst>
          </p:cNvPr>
          <p:cNvSpPr txBox="1"/>
          <p:nvPr/>
        </p:nvSpPr>
        <p:spPr>
          <a:xfrm>
            <a:off x="966428" y="4947930"/>
            <a:ext cx="7211144" cy="830997"/>
          </a:xfrm>
          <a:prstGeom prst="rect">
            <a:avLst/>
          </a:prstGeom>
          <a:noFill/>
        </p:spPr>
        <p:txBody>
          <a:bodyPr wrap="square" rtlCol="0">
            <a:spAutoFit/>
          </a:bodyPr>
          <a:lstStyle/>
          <a:p>
            <a:r>
              <a:rPr lang="en-US" sz="2400" i="1" u="sng" dirty="0"/>
              <a:t>Note</a:t>
            </a:r>
            <a:r>
              <a:rPr lang="en-US" sz="2400" dirty="0"/>
              <a:t>: The user intention and system responsibility are offset vertically, showing a sequence of interactions</a:t>
            </a:r>
          </a:p>
        </p:txBody>
      </p:sp>
    </p:spTree>
    <p:extLst>
      <p:ext uri="{BB962C8B-B14F-4D97-AF65-F5344CB8AC3E}">
        <p14:creationId xmlns:p14="http://schemas.microsoft.com/office/powerpoint/2010/main" val="358735624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4819"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4820"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4821"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4822" name="Rectangle 6"/>
          <p:cNvSpPr>
            <a:spLocks noGrp="1" noChangeArrowheads="1"/>
          </p:cNvSpPr>
          <p:nvPr>
            <p:ph type="title"/>
          </p:nvPr>
        </p:nvSpPr>
        <p:spPr>
          <a:xfrm>
            <a:off x="904812" y="184614"/>
            <a:ext cx="7399463"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noProof="0" dirty="0">
                <a:latin typeface="Liberation Sans"/>
              </a:rPr>
              <a:t>Use case for travel organizer</a:t>
            </a:r>
          </a:p>
        </p:txBody>
      </p:sp>
      <p:sp>
        <p:nvSpPr>
          <p:cNvPr id="34823" name="Rectangle 7"/>
          <p:cNvSpPr>
            <a:spLocks noGrp="1" noChangeArrowheads="1"/>
          </p:cNvSpPr>
          <p:nvPr>
            <p:ph type="body" idx="1"/>
          </p:nvPr>
        </p:nvSpPr>
        <p:spPr>
          <a:xfrm>
            <a:off x="914400" y="10668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noProof="0" dirty="0">
              <a:solidFill>
                <a:srgbClr val="000000"/>
              </a:solidFill>
              <a:latin typeface="Liberation Sans"/>
            </a:endParaRPr>
          </a:p>
          <a:p>
            <a:endParaRPr lang="en-US" noProof="0" dirty="0">
              <a:latin typeface="Liberation Sans"/>
            </a:endParaRPr>
          </a:p>
        </p:txBody>
      </p:sp>
      <p:sp>
        <p:nvSpPr>
          <p:cNvPr id="34824" name="Rectangle 8"/>
          <p:cNvSpPr>
            <a:spLocks noChangeArrowheads="1"/>
          </p:cNvSpPr>
          <p:nvPr/>
        </p:nvSpPr>
        <p:spPr bwMode="auto">
          <a:xfrm>
            <a:off x="317500" y="980728"/>
            <a:ext cx="8574088" cy="5267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lvl="0" indent="-342900">
              <a:spcBef>
                <a:spcPts val="1200"/>
              </a:spcBef>
              <a:buFont typeface="+mj-lt"/>
              <a:buAutoNum type="arabicPeriod"/>
            </a:pPr>
            <a:r>
              <a:rPr lang="en-US" sz="2400" dirty="0"/>
              <a:t>The product asks for the name of the destination country</a:t>
            </a:r>
            <a:endParaRPr lang="en-GB" sz="2400" dirty="0"/>
          </a:p>
          <a:p>
            <a:pPr marL="342900" lvl="0" indent="-342900">
              <a:spcBef>
                <a:spcPts val="1200"/>
              </a:spcBef>
              <a:buFont typeface="+mj-lt"/>
              <a:buAutoNum type="arabicPeriod"/>
            </a:pPr>
            <a:r>
              <a:rPr lang="en-US" sz="2400" dirty="0"/>
              <a:t>The user provides the country’s name</a:t>
            </a:r>
            <a:endParaRPr lang="en-GB" sz="2400" dirty="0"/>
          </a:p>
          <a:p>
            <a:pPr marL="342900" lvl="0" indent="-342900">
              <a:spcBef>
                <a:spcPts val="1200"/>
              </a:spcBef>
              <a:buFont typeface="+mj-lt"/>
              <a:buAutoNum type="arabicPeriod"/>
            </a:pPr>
            <a:r>
              <a:rPr lang="en-US" sz="2400" dirty="0"/>
              <a:t>The product checks that the country is valid</a:t>
            </a:r>
            <a:endParaRPr lang="en-GB" sz="2400" dirty="0"/>
          </a:p>
          <a:p>
            <a:pPr marL="342900" lvl="0" indent="-342900">
              <a:spcBef>
                <a:spcPts val="1200"/>
              </a:spcBef>
              <a:buFont typeface="+mj-lt"/>
              <a:buAutoNum type="arabicPeriod"/>
            </a:pPr>
            <a:r>
              <a:rPr lang="en-US" sz="2400" dirty="0"/>
              <a:t>The product asks the user for their nationality</a:t>
            </a:r>
            <a:endParaRPr lang="en-GB" sz="2400" dirty="0"/>
          </a:p>
          <a:p>
            <a:pPr marL="342900" lvl="0" indent="-342900">
              <a:spcBef>
                <a:spcPts val="1200"/>
              </a:spcBef>
              <a:buFont typeface="+mj-lt"/>
              <a:buAutoNum type="arabicPeriod"/>
            </a:pPr>
            <a:r>
              <a:rPr lang="en-US" sz="2400" dirty="0"/>
              <a:t>The user provides their nationality</a:t>
            </a:r>
            <a:endParaRPr lang="en-GB" sz="2400" dirty="0"/>
          </a:p>
          <a:p>
            <a:pPr marL="342900" lvl="0" indent="-342900">
              <a:spcBef>
                <a:spcPts val="1200"/>
              </a:spcBef>
              <a:buFont typeface="+mj-lt"/>
              <a:buAutoNum type="arabicPeriod"/>
            </a:pPr>
            <a:r>
              <a:rPr lang="en-US" sz="2400" dirty="0"/>
              <a:t>The product checks the visa requirements of that country for a passport holder of the user’s nationality</a:t>
            </a:r>
            <a:endParaRPr lang="en-GB" sz="2400" dirty="0"/>
          </a:p>
          <a:p>
            <a:pPr marL="342900" lvl="0" indent="-342900">
              <a:spcBef>
                <a:spcPts val="1200"/>
              </a:spcBef>
              <a:buFont typeface="+mj-lt"/>
              <a:buAutoNum type="arabicPeriod"/>
            </a:pPr>
            <a:r>
              <a:rPr lang="en-US" sz="2400" dirty="0"/>
              <a:t>The product provides the visa requirements</a:t>
            </a:r>
            <a:endParaRPr lang="en-GB" sz="2400" dirty="0"/>
          </a:p>
          <a:p>
            <a:pPr marL="342900" lvl="0" indent="-342900">
              <a:spcBef>
                <a:spcPts val="1200"/>
              </a:spcBef>
              <a:buFont typeface="+mj-lt"/>
              <a:buAutoNum type="arabicPeriod"/>
            </a:pPr>
            <a:r>
              <a:rPr lang="en-US" sz="2400" dirty="0"/>
              <a:t>The product asks whether the user wants to share the visa requirements on social media</a:t>
            </a:r>
            <a:endParaRPr lang="en-GB" sz="2400" dirty="0"/>
          </a:p>
          <a:p>
            <a:pPr marL="342900" lvl="0" indent="-342900">
              <a:spcBef>
                <a:spcPts val="1200"/>
              </a:spcBef>
              <a:buFont typeface="+mj-lt"/>
              <a:buAutoNum type="arabicPeriod"/>
            </a:pPr>
            <a:r>
              <a:rPr lang="en-US" sz="2400" dirty="0"/>
              <a:t>The user provides appropriate social media information</a:t>
            </a:r>
            <a:endParaRPr lang="en-GB" sz="2400" dirty="0"/>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31</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52317379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6"/>
          <p:cNvSpPr>
            <a:spLocks noGrp="1" noChangeArrowheads="1"/>
          </p:cNvSpPr>
          <p:nvPr>
            <p:ph type="title"/>
          </p:nvPr>
        </p:nvSpPr>
        <p:spPr>
          <a:xfrm>
            <a:off x="457200" y="462699"/>
            <a:ext cx="8229600" cy="766877"/>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3600" noProof="0" dirty="0">
                <a:latin typeface="Liberation Sans"/>
              </a:rPr>
              <a:t>Alternative courses for travel organizer</a:t>
            </a:r>
            <a:r>
              <a:rPr lang="en-US" sz="4400" noProof="0" dirty="0">
                <a:latin typeface="Liberation Sans"/>
              </a:rPr>
              <a:t> </a:t>
            </a:r>
          </a:p>
        </p:txBody>
      </p:sp>
      <p:sp>
        <p:nvSpPr>
          <p:cNvPr id="35847" name="Rectangle 7"/>
          <p:cNvSpPr>
            <a:spLocks noGrp="1" noChangeArrowheads="1"/>
          </p:cNvSpPr>
          <p:nvPr>
            <p:ph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noProof="0" dirty="0">
              <a:solidFill>
                <a:srgbClr val="000000"/>
              </a:solidFill>
              <a:latin typeface="Liberation Sans"/>
            </a:endParaRPr>
          </a:p>
          <a:p>
            <a:endParaRPr lang="en-US" noProof="0" dirty="0">
              <a:latin typeface="Liberation Sans"/>
            </a:endParaRPr>
          </a:p>
        </p:txBody>
      </p:sp>
      <p:sp>
        <p:nvSpPr>
          <p:cNvPr id="3584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584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584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584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5848" name="Rectangle 8"/>
          <p:cNvSpPr>
            <a:spLocks noChangeArrowheads="1"/>
          </p:cNvSpPr>
          <p:nvPr/>
        </p:nvSpPr>
        <p:spPr bwMode="auto">
          <a:xfrm>
            <a:off x="633413" y="1268760"/>
            <a:ext cx="8088312" cy="4979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r>
              <a:rPr lang="en-GB" sz="2800" dirty="0">
                <a:latin typeface="Liberation Sans"/>
              </a:rPr>
              <a:t>Some alternative courses:</a:t>
            </a:r>
          </a:p>
          <a:p>
            <a:pPr>
              <a:spcBef>
                <a:spcPts val="1500"/>
              </a:spcBef>
            </a:pPr>
            <a:r>
              <a:rPr lang="en-US" sz="2400" dirty="0"/>
              <a:t>4. If the country name is invalid:</a:t>
            </a:r>
            <a:endParaRPr lang="en-GB" sz="2400" dirty="0"/>
          </a:p>
          <a:p>
            <a:pPr lvl="1">
              <a:spcBef>
                <a:spcPts val="900"/>
              </a:spcBef>
            </a:pPr>
            <a:r>
              <a:rPr lang="en-US" sz="2400" dirty="0"/>
              <a:t>4.1: The product provides an error message</a:t>
            </a:r>
            <a:endParaRPr lang="en-GB" sz="2400" dirty="0"/>
          </a:p>
          <a:p>
            <a:pPr lvl="1">
              <a:spcBef>
                <a:spcPts val="900"/>
              </a:spcBef>
            </a:pPr>
            <a:r>
              <a:rPr lang="en-US" sz="2400" dirty="0"/>
              <a:t>4.2: The product returns to step 1</a:t>
            </a:r>
          </a:p>
          <a:p>
            <a:pPr>
              <a:spcBef>
                <a:spcPts val="1500"/>
              </a:spcBef>
            </a:pPr>
            <a:r>
              <a:rPr lang="en-US" sz="2400" dirty="0"/>
              <a:t>6.  If the nationality is invalid:</a:t>
            </a:r>
            <a:endParaRPr lang="en-GB" sz="2400" dirty="0"/>
          </a:p>
          <a:p>
            <a:pPr lvl="1">
              <a:spcBef>
                <a:spcPts val="900"/>
              </a:spcBef>
            </a:pPr>
            <a:r>
              <a:rPr lang="en-US" sz="2400" dirty="0"/>
              <a:t>6.1: The product provides an error message</a:t>
            </a:r>
            <a:endParaRPr lang="en-GB" sz="2400" dirty="0"/>
          </a:p>
          <a:p>
            <a:pPr lvl="1">
              <a:spcBef>
                <a:spcPts val="900"/>
              </a:spcBef>
            </a:pPr>
            <a:r>
              <a:rPr lang="en-US" sz="2400" dirty="0"/>
              <a:t>6.2: The product returns to step 4</a:t>
            </a:r>
          </a:p>
          <a:p>
            <a:pPr>
              <a:spcBef>
                <a:spcPts val="1500"/>
              </a:spcBef>
            </a:pPr>
            <a:r>
              <a:rPr lang="en-US" sz="2400" dirty="0"/>
              <a:t>7. If no information about visa requirements is found:</a:t>
            </a:r>
            <a:endParaRPr lang="en-GB" sz="2400" dirty="0"/>
          </a:p>
          <a:p>
            <a:pPr lvl="1">
              <a:spcBef>
                <a:spcPts val="900"/>
              </a:spcBef>
            </a:pPr>
            <a:r>
              <a:rPr lang="en-US" sz="2400" dirty="0"/>
              <a:t>7.1: The product provides a suitable message</a:t>
            </a:r>
            <a:endParaRPr lang="en-GB" sz="2400" dirty="0"/>
          </a:p>
          <a:p>
            <a:pPr lvl="1">
              <a:spcBef>
                <a:spcPts val="900"/>
              </a:spcBef>
            </a:pPr>
            <a:r>
              <a:rPr lang="en-US" sz="2400" dirty="0"/>
              <a:t>7.2: The product returns to step 1</a:t>
            </a:r>
            <a:endParaRPr lang="en-US" sz="2400" dirty="0">
              <a:latin typeface="Liberation Sans"/>
            </a:endParaRP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32</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167507383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3568" y="116632"/>
            <a:ext cx="7772400" cy="576064"/>
          </a:xfrm>
        </p:spPr>
        <p:txBody>
          <a:bodyPr>
            <a:normAutofit fontScale="90000"/>
          </a:bodyPr>
          <a:lstStyle/>
          <a:p>
            <a:r>
              <a:rPr lang="en-US" sz="4400" noProof="0" dirty="0"/>
              <a:t>Summary</a:t>
            </a:r>
          </a:p>
        </p:txBody>
      </p:sp>
      <p:sp>
        <p:nvSpPr>
          <p:cNvPr id="43011" name="Rectangle 3"/>
          <p:cNvSpPr>
            <a:spLocks noGrp="1" noChangeArrowheads="1"/>
          </p:cNvSpPr>
          <p:nvPr>
            <p:ph type="body" idx="1"/>
          </p:nvPr>
        </p:nvSpPr>
        <p:spPr>
          <a:xfrm>
            <a:off x="683568" y="764704"/>
            <a:ext cx="7772400" cy="5472608"/>
          </a:xfrm>
        </p:spPr>
        <p:txBody>
          <a:bodyPr>
            <a:noAutofit/>
          </a:bodyPr>
          <a:lstStyle/>
          <a:p>
            <a:pPr lvl="0"/>
            <a:r>
              <a:rPr lang="en-US" sz="2000" noProof="0" dirty="0"/>
              <a:t>A requirement is a statement about an intended product that specifies what it is expected to do or how it will perform. </a:t>
            </a:r>
          </a:p>
          <a:p>
            <a:pPr lvl="0"/>
            <a:r>
              <a:rPr lang="en-US" sz="2000" noProof="0" dirty="0"/>
              <a:t>Articulating requirements avoids miscommunication and supports technical developers and users to contribute.</a:t>
            </a:r>
          </a:p>
          <a:p>
            <a:pPr lvl="0"/>
            <a:r>
              <a:rPr lang="en-US" sz="2000" noProof="0" dirty="0"/>
              <a:t>Different kinds of requirements: functional, data, environmental (context of use), user characteristics, usability goals, and user experience goals. </a:t>
            </a:r>
          </a:p>
          <a:p>
            <a:r>
              <a:rPr lang="en-US" sz="2000" noProof="0" dirty="0"/>
              <a:t>Requirements data gathering uses: questionnaires, interviews, observation, studying documentation, and similar products</a:t>
            </a:r>
          </a:p>
          <a:p>
            <a:pPr lvl="0"/>
            <a:r>
              <a:rPr lang="en-US" sz="2000" noProof="0" dirty="0"/>
              <a:t>Scenarios are a story-based narrative to explore existing behavior, potential of new products, and futuristic visions of use. </a:t>
            </a:r>
          </a:p>
          <a:p>
            <a:pPr lvl="0"/>
            <a:r>
              <a:rPr lang="en-US" sz="2000" noProof="0" dirty="0"/>
              <a:t>Personas capture characteristics of typical users that are relevant to the product under development.</a:t>
            </a:r>
          </a:p>
          <a:p>
            <a:pPr lvl="0"/>
            <a:r>
              <a:rPr lang="en-US" sz="2000" noProof="0" dirty="0"/>
              <a:t>Scenarios and personas together bring requirements to life. </a:t>
            </a:r>
          </a:p>
          <a:p>
            <a:pPr lvl="0"/>
            <a:r>
              <a:rPr lang="en-US" sz="2000" noProof="0" dirty="0"/>
              <a:t>Use cases capture details about an existing or imagined interaction between users and the product.</a:t>
            </a: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rPr>
              <a:t>www.id-book.com</a:t>
            </a:r>
            <a:endParaRPr lang="en-GB" dirty="0">
              <a:solidFill>
                <a:schemeClr val="accent6">
                  <a:lumMod val="75000"/>
                </a:schemeClr>
              </a:solidFill>
            </a:endParaRP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33</a:t>
            </a:fld>
            <a:endParaRPr lang="en-GB" dirty="0">
              <a:solidFill>
                <a:schemeClr val="accent6">
                  <a:lumMod val="75000"/>
                </a:schemeClr>
              </a:solidFill>
            </a:endParaRPr>
          </a:p>
        </p:txBody>
      </p:sp>
    </p:spTree>
    <p:extLst>
      <p:ext uri="{BB962C8B-B14F-4D97-AF65-F5344CB8AC3E}">
        <p14:creationId xmlns:p14="http://schemas.microsoft.com/office/powerpoint/2010/main" val="3160158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024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024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0245" name="Rectangle 5"/>
          <p:cNvSpPr>
            <a:spLocks noChangeArrowheads="1"/>
          </p:cNvSpPr>
          <p:nvPr/>
        </p:nvSpPr>
        <p:spPr bwMode="auto">
          <a:xfrm>
            <a:off x="309562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0246" name="Rectangle 6"/>
          <p:cNvSpPr>
            <a:spLocks noGrp="1" noChangeArrowheads="1"/>
          </p:cNvSpPr>
          <p:nvPr>
            <p:ph type="title"/>
          </p:nvPr>
        </p:nvSpPr>
        <p:spPr>
          <a:xfrm>
            <a:off x="457200" y="462699"/>
            <a:ext cx="8229600" cy="766877"/>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4400" noProof="0" dirty="0">
                <a:latin typeface="Liberation Sans"/>
              </a:rPr>
              <a:t>Why bother?</a:t>
            </a:r>
            <a:r>
              <a:rPr lang="en-US" sz="4400" i="1" noProof="0" dirty="0">
                <a:latin typeface="Liberation Sans"/>
              </a:rPr>
              <a:t> </a:t>
            </a:r>
          </a:p>
        </p:txBody>
      </p:sp>
      <p:sp>
        <p:nvSpPr>
          <p:cNvPr id="10247" name="Rectangle 7"/>
          <p:cNvSpPr>
            <a:spLocks noGrp="1" noChangeArrowheads="1"/>
          </p:cNvSpPr>
          <p:nvPr>
            <p:ph type="body" sz="half" idx="1"/>
          </p:nvPr>
        </p:nvSpPr>
        <p:spPr>
          <a:xfrm>
            <a:off x="457200" y="1600200"/>
            <a:ext cx="4040188" cy="4525963"/>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sz="2800" noProof="0" dirty="0">
              <a:solidFill>
                <a:srgbClr val="000000"/>
              </a:solidFill>
              <a:latin typeface="Liberation Sans"/>
            </a:endParaRPr>
          </a:p>
          <a:p>
            <a:endParaRPr lang="en-US" sz="2800" noProof="0" dirty="0">
              <a:latin typeface="Liberation Sans"/>
            </a:endParaRPr>
          </a:p>
        </p:txBody>
      </p:sp>
      <p:sp>
        <p:nvSpPr>
          <p:cNvPr id="10248" name="Text Box 8"/>
          <p:cNvSpPr txBox="1">
            <a:spLocks noChangeArrowheads="1"/>
          </p:cNvSpPr>
          <p:nvPr/>
        </p:nvSpPr>
        <p:spPr bwMode="auto">
          <a:xfrm>
            <a:off x="1462088" y="1355725"/>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endParaRPr lang="en-US" sz="1600" b="1" dirty="0">
              <a:latin typeface="Liberation Sans"/>
            </a:endParaRPr>
          </a:p>
        </p:txBody>
      </p:sp>
      <p:sp>
        <p:nvSpPr>
          <p:cNvPr id="10249" name="Rectangle 9"/>
          <p:cNvSpPr>
            <a:spLocks noChangeArrowheads="1"/>
          </p:cNvSpPr>
          <p:nvPr/>
        </p:nvSpPr>
        <p:spPr bwMode="auto">
          <a:xfrm>
            <a:off x="457200" y="5643648"/>
            <a:ext cx="8025805" cy="102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spcBef>
                <a:spcPts val="600"/>
              </a:spcBef>
            </a:pPr>
            <a:r>
              <a:rPr lang="en-GB" sz="2800" dirty="0">
                <a:latin typeface="Liberation Sans"/>
              </a:rPr>
              <a:t>Requirements activity is the stage where miscommunication occurs most commonly</a:t>
            </a:r>
            <a:endParaRPr lang="en-US" sz="2800" dirty="0">
              <a:latin typeface="Liberation Sans"/>
            </a:endParaRPr>
          </a:p>
          <a:p>
            <a:pPr lvl="1" eaLnBrk="0" hangingPunct="0">
              <a:spcBef>
                <a:spcPts val="600"/>
              </a:spcBef>
            </a:pPr>
            <a:endParaRPr lang="en-US" sz="2800" u="sng" dirty="0">
              <a:latin typeface="Liberation Sans"/>
            </a:endParaRPr>
          </a:p>
          <a:p>
            <a:pPr eaLnBrk="0" hangingPunct="0"/>
            <a:endParaRPr lang="en-US" sz="2800" dirty="0">
              <a:latin typeface="Liberation Sans"/>
            </a:endParaRPr>
          </a:p>
        </p:txBody>
      </p:sp>
      <p:pic>
        <p:nvPicPr>
          <p:cNvPr id="10250" name="Picture 10" descr="Diagram depicts a set of pictures that explains the communication that happens between the software developer and the client."/>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1823815" y="1177281"/>
            <a:ext cx="5496369" cy="446636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 name="Footer Placeholder 1"/>
          <p:cNvSpPr>
            <a:spLocks noGrp="1"/>
          </p:cNvSpPr>
          <p:nvPr>
            <p:ph type="ftr" sz="quarter" idx="10"/>
          </p:nvPr>
        </p:nvSpPr>
        <p:spPr/>
        <p:txBody>
          <a:bodyPr/>
          <a:lstStyle/>
          <a:p>
            <a:r>
              <a:rPr lang="en-GB" sz="1000" dirty="0">
                <a:solidFill>
                  <a:schemeClr val="accent6">
                    <a:lumMod val="75000"/>
                  </a:schemeClr>
                </a:solidFill>
                <a:latin typeface="Liberation Sans"/>
              </a:rPr>
              <a:t>www.id-book.com</a:t>
            </a:r>
          </a:p>
        </p:txBody>
      </p:sp>
      <p:sp>
        <p:nvSpPr>
          <p:cNvPr id="15" name="Slide Number Placeholder 3"/>
          <p:cNvSpPr txBox="1">
            <a:spLocks/>
          </p:cNvSpPr>
          <p:nvPr/>
        </p:nvSpPr>
        <p:spPr>
          <a:xfrm>
            <a:off x="8483005" y="6477000"/>
            <a:ext cx="586408" cy="34924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EA2D8D-44E5-43C4-BBA1-AE3E32EF0894}" type="slidenum">
              <a:rPr lang="en-GB" sz="1000" smtClean="0">
                <a:solidFill>
                  <a:schemeClr val="accent6">
                    <a:lumMod val="75000"/>
                  </a:schemeClr>
                </a:solidFill>
                <a:latin typeface="Liberation Sans"/>
              </a:rPr>
              <a:pPr/>
              <a:t>4</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239381479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4403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4403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4403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44038" name="Rectangle 6"/>
          <p:cNvSpPr>
            <a:spLocks noGrp="1" noChangeArrowheads="1"/>
          </p:cNvSpPr>
          <p:nvPr>
            <p:ph type="title"/>
          </p:nvPr>
        </p:nvSpPr>
        <p:spPr>
          <a:xfrm>
            <a:off x="1115616" y="332656"/>
            <a:ext cx="7175500" cy="766877"/>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4400" noProof="0" dirty="0">
                <a:latin typeface="Liberation Sans"/>
              </a:rPr>
              <a:t>What are requirements?</a:t>
            </a:r>
            <a:r>
              <a:rPr lang="en-US" sz="4400" i="1" noProof="0" dirty="0">
                <a:latin typeface="Liberation Sans"/>
              </a:rPr>
              <a:t> </a:t>
            </a:r>
          </a:p>
        </p:txBody>
      </p:sp>
      <p:sp>
        <p:nvSpPr>
          <p:cNvPr id="44040" name="Text Box 8"/>
          <p:cNvSpPr txBox="1">
            <a:spLocks noChangeArrowheads="1"/>
          </p:cNvSpPr>
          <p:nvPr/>
        </p:nvSpPr>
        <p:spPr bwMode="auto">
          <a:xfrm>
            <a:off x="1462088" y="1355725"/>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endParaRPr lang="en-US" sz="1600" b="1" dirty="0">
              <a:latin typeface="Liberation Sans"/>
            </a:endParaRPr>
          </a:p>
        </p:txBody>
      </p:sp>
      <p:sp>
        <p:nvSpPr>
          <p:cNvPr id="44041" name="Rectangle 9"/>
          <p:cNvSpPr>
            <a:spLocks noChangeArrowheads="1"/>
          </p:cNvSpPr>
          <p:nvPr/>
        </p:nvSpPr>
        <p:spPr bwMode="auto">
          <a:xfrm>
            <a:off x="539552" y="1351856"/>
            <a:ext cx="8147248"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eaLnBrk="0" hangingPunct="0">
              <a:spcBef>
                <a:spcPts val="600"/>
              </a:spcBef>
              <a:buFont typeface="Arial" panose="020B0604020202020204" pitchFamily="34" charset="0"/>
              <a:buChar char="•"/>
            </a:pPr>
            <a:r>
              <a:rPr lang="en-GB" sz="2400" dirty="0">
                <a:latin typeface="Liberation Sans"/>
              </a:rPr>
              <a:t>A statement about an intended product that specifies what it is expected to do or how it will perform</a:t>
            </a:r>
            <a:endParaRPr lang="en-US" sz="1200" dirty="0">
              <a:latin typeface="Liberation Sans"/>
            </a:endParaRPr>
          </a:p>
          <a:p>
            <a:pPr marL="342900" indent="-342900" eaLnBrk="0" hangingPunct="0">
              <a:spcBef>
                <a:spcPts val="900"/>
              </a:spcBef>
              <a:buFont typeface="Arial" panose="020B0604020202020204" pitchFamily="34" charset="0"/>
              <a:buChar char="•"/>
            </a:pPr>
            <a:r>
              <a:rPr lang="en-US" sz="2400" dirty="0">
                <a:latin typeface="Liberation Sans"/>
              </a:rPr>
              <a:t>Different forms and different levels of abstraction</a:t>
            </a:r>
          </a:p>
          <a:p>
            <a:pPr marL="342900" indent="-342900" eaLnBrk="0" hangingPunct="0">
              <a:spcBef>
                <a:spcPts val="900"/>
              </a:spcBef>
              <a:buFont typeface="Arial" panose="020B0604020202020204" pitchFamily="34" charset="0"/>
              <a:buChar char="•"/>
            </a:pPr>
            <a:r>
              <a:rPr lang="en-US" sz="2400" dirty="0">
                <a:latin typeface="Liberation Sans"/>
              </a:rPr>
              <a:t>User stories (most prevalent in agile development contexts)</a:t>
            </a:r>
          </a:p>
          <a:p>
            <a:pPr marL="342900" indent="-342900" eaLnBrk="0" hangingPunct="0">
              <a:spcBef>
                <a:spcPts val="900"/>
              </a:spcBef>
              <a:buFont typeface="Arial" panose="020B0604020202020204" pitchFamily="34" charset="0"/>
              <a:buChar char="•"/>
            </a:pPr>
            <a:r>
              <a:rPr lang="en-US" sz="2400" dirty="0">
                <a:latin typeface="Liberation Sans"/>
              </a:rPr>
              <a:t>Format:</a:t>
            </a:r>
          </a:p>
          <a:p>
            <a:pPr marL="461963" lvl="1" eaLnBrk="0" hangingPunct="0">
              <a:spcBef>
                <a:spcPts val="900"/>
              </a:spcBef>
            </a:pPr>
            <a:r>
              <a:rPr lang="en-US" sz="2000" dirty="0"/>
              <a:t>As a &lt;role&gt;, I want &lt;behavior&gt; so that &lt;benefit&gt; </a:t>
            </a:r>
            <a:endParaRPr lang="en-GB" sz="2000" dirty="0"/>
          </a:p>
          <a:p>
            <a:pPr marL="285750" indent="-285750">
              <a:spcBef>
                <a:spcPts val="900"/>
              </a:spcBef>
              <a:buFont typeface="Arial" panose="020B0604020202020204" pitchFamily="34" charset="0"/>
              <a:buChar char="•"/>
            </a:pPr>
            <a:r>
              <a:rPr lang="en-US" sz="2400" dirty="0">
                <a:latin typeface="Liberation Sans"/>
              </a:rPr>
              <a:t>Example user stories for a travel organizer might be:</a:t>
            </a:r>
          </a:p>
          <a:p>
            <a:pPr marL="461963" lvl="1">
              <a:spcBef>
                <a:spcPts val="900"/>
              </a:spcBef>
            </a:pPr>
            <a:r>
              <a:rPr lang="en-US" sz="2000" dirty="0"/>
              <a:t>As a &lt;traveler&gt;, I want &lt;to save my favorite airline for all my flights&gt; </a:t>
            </a:r>
            <a:br>
              <a:rPr lang="en-US" sz="2000" dirty="0"/>
            </a:br>
            <a:r>
              <a:rPr lang="en-US" sz="2000" dirty="0"/>
              <a:t>so that &lt;I will be able to collect air miles&gt;</a:t>
            </a:r>
          </a:p>
          <a:p>
            <a:pPr marL="461963" lvl="1">
              <a:spcBef>
                <a:spcPts val="900"/>
              </a:spcBef>
            </a:pPr>
            <a:r>
              <a:rPr lang="en-US" sz="2000" dirty="0"/>
              <a:t>As a &lt;travel agent&gt;, I want &lt;my special discount rates to be displayed to me&gt; so that &lt;I can offer my clients competitive rates&gt;</a:t>
            </a:r>
            <a:endParaRPr lang="en-GB" sz="2000" dirty="0"/>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5</a:t>
            </a:fld>
            <a:endParaRPr lang="en-GB" sz="1000" dirty="0">
              <a:solidFill>
                <a:schemeClr val="accent6">
                  <a:lumMod val="75000"/>
                </a:schemeClr>
              </a:solidFill>
              <a:latin typeface="Liberation Sans"/>
            </a:endParaRPr>
          </a:p>
        </p:txBody>
      </p:sp>
    </p:spTree>
    <p:custDataLst>
      <p:tags r:id="rId1"/>
    </p:custDataLst>
    <p:extLst>
      <p:ext uri="{BB962C8B-B14F-4D97-AF65-F5344CB8AC3E}">
        <p14:creationId xmlns:p14="http://schemas.microsoft.com/office/powerpoint/2010/main" val="216608412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1267"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1268"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1269"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1270" name="Rectangle 6"/>
          <p:cNvSpPr>
            <a:spLocks noGrp="1" noChangeArrowheads="1"/>
          </p:cNvSpPr>
          <p:nvPr>
            <p:ph type="title"/>
          </p:nvPr>
        </p:nvSpPr>
        <p:spPr>
          <a:xfrm>
            <a:off x="1258888" y="332656"/>
            <a:ext cx="7175500" cy="758825"/>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4400" noProof="0" dirty="0"/>
              <a:t>Volere shell</a:t>
            </a:r>
            <a:r>
              <a:rPr lang="en-US" sz="4400" i="1" noProof="0" dirty="0"/>
              <a:t> </a:t>
            </a:r>
          </a:p>
        </p:txBody>
      </p:sp>
      <p:sp>
        <p:nvSpPr>
          <p:cNvPr id="11271" name="Rectangle 7"/>
          <p:cNvSpPr>
            <a:spLocks noGrp="1" noChangeArrowheads="1"/>
          </p:cNvSpPr>
          <p:nvPr>
            <p:ph type="body" idx="1"/>
          </p:nvPr>
        </p:nvSpPr>
        <p:spPr>
          <a:xfrm>
            <a:off x="844550" y="9906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noProof="0" dirty="0">
              <a:solidFill>
                <a:srgbClr val="000000"/>
              </a:solidFill>
            </a:endParaRPr>
          </a:p>
          <a:p>
            <a:endParaRPr lang="en-US" noProof="0" dirty="0"/>
          </a:p>
        </p:txBody>
      </p:sp>
      <p:sp>
        <p:nvSpPr>
          <p:cNvPr id="11272" name="Text Box 8"/>
          <p:cNvSpPr txBox="1">
            <a:spLocks noChangeArrowheads="1"/>
          </p:cNvSpPr>
          <p:nvPr/>
        </p:nvSpPr>
        <p:spPr bwMode="auto">
          <a:xfrm>
            <a:off x="1462088" y="1355725"/>
            <a:ext cx="169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endParaRPr lang="en-US" sz="1600" b="1" dirty="0"/>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6</a:t>
            </a:fld>
            <a:endParaRPr lang="en-GB" sz="1000" dirty="0">
              <a:solidFill>
                <a:schemeClr val="accent6">
                  <a:lumMod val="75000"/>
                </a:schemeClr>
              </a:solidFill>
            </a:endParaRPr>
          </a:p>
        </p:txBody>
      </p:sp>
      <p:grpSp>
        <p:nvGrpSpPr>
          <p:cNvPr id="7" name="Group 6" descr="Screenshot of an example requirement expressed using an atomic requirements shell from Volere.">
            <a:extLst>
              <a:ext uri="{FF2B5EF4-FFF2-40B4-BE49-F238E27FC236}">
                <a16:creationId xmlns:a16="http://schemas.microsoft.com/office/drawing/2014/main" id="{227CCE15-A2CA-CB41-98FA-E26F1C585032}"/>
              </a:ext>
            </a:extLst>
          </p:cNvPr>
          <p:cNvGrpSpPr/>
          <p:nvPr/>
        </p:nvGrpSpPr>
        <p:grpSpPr>
          <a:xfrm>
            <a:off x="539551" y="1354981"/>
            <a:ext cx="8292229" cy="4873848"/>
            <a:chOff x="539551" y="1354981"/>
            <a:chExt cx="8292229" cy="4873848"/>
          </a:xfrm>
        </p:grpSpPr>
        <p:pic>
          <p:nvPicPr>
            <p:cNvPr id="11274" name="Picture 10" descr="fig_10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1" y="1354981"/>
              <a:ext cx="8292229" cy="48738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5666C7-FF8D-2F4D-A15E-9DE75AFD6252}"/>
                </a:ext>
              </a:extLst>
            </p:cNvPr>
            <p:cNvSpPr/>
            <p:nvPr/>
          </p:nvSpPr>
          <p:spPr>
            <a:xfrm>
              <a:off x="3491880" y="5661248"/>
              <a:ext cx="432048" cy="314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9986778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45059"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45060"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45061"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45062" name="Rectangle 6"/>
          <p:cNvSpPr>
            <a:spLocks noGrp="1" noChangeArrowheads="1"/>
          </p:cNvSpPr>
          <p:nvPr>
            <p:ph type="title"/>
          </p:nvPr>
        </p:nvSpPr>
        <p:spPr>
          <a:xfrm>
            <a:off x="1187624" y="476672"/>
            <a:ext cx="7175500" cy="705321"/>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4000" noProof="0" dirty="0"/>
              <a:t>The seven product dimensions</a:t>
            </a:r>
            <a:endParaRPr lang="en-US" sz="4000" i="1" noProof="0" dirty="0"/>
          </a:p>
        </p:txBody>
      </p:sp>
      <p:sp>
        <p:nvSpPr>
          <p:cNvPr id="45064" name="Text Box 8"/>
          <p:cNvSpPr txBox="1">
            <a:spLocks noChangeArrowheads="1"/>
          </p:cNvSpPr>
          <p:nvPr/>
        </p:nvSpPr>
        <p:spPr bwMode="auto">
          <a:xfrm>
            <a:off x="1462088" y="1355725"/>
            <a:ext cx="169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endParaRPr lang="en-US" sz="1600" b="1" dirty="0"/>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7</a:t>
            </a:fld>
            <a:endParaRPr lang="en-GB" sz="1000" dirty="0">
              <a:solidFill>
                <a:schemeClr val="accent6">
                  <a:lumMod val="75000"/>
                </a:schemeClr>
              </a:solidFill>
            </a:endParaRPr>
          </a:p>
        </p:txBody>
      </p:sp>
      <p:pic>
        <p:nvPicPr>
          <p:cNvPr id="7" name="Picture 6" descr="Screenshot of the seven product dimensions. The first dimension is the user, who interacts with the product. The second one is the interface, which connects the product to users, other systems, and devices. The third dimension is the action, which are the capabilities the product provides for users. The fourth is the data, which is the repository of useful information that the product includes. The fifth dimension is control, meaning that that the product enforces constraints. The sixth dimension is the environment, which are physical properties or technology platforms that the product conforms to. And the seventh dimension is the quality attribute, which is based on the properties that qualify the operation and development of the product.">
            <a:extLst>
              <a:ext uri="{FF2B5EF4-FFF2-40B4-BE49-F238E27FC236}">
                <a16:creationId xmlns:a16="http://schemas.microsoft.com/office/drawing/2014/main" id="{769CE52D-E7BF-9440-8D0D-CEE5F52C2463}"/>
              </a:ext>
            </a:extLst>
          </p:cNvPr>
          <p:cNvPicPr>
            <a:picLocks noChangeAspect="1"/>
          </p:cNvPicPr>
          <p:nvPr/>
        </p:nvPicPr>
        <p:blipFill rotWithShape="1">
          <a:blip r:embed="rId3">
            <a:extLst>
              <a:ext uri="{28A0092B-C50C-407E-A947-70E740481C1C}">
                <a14:useLocalDpi xmlns:a14="http://schemas.microsoft.com/office/drawing/2010/main" val="0"/>
              </a:ext>
            </a:extLst>
          </a:blip>
          <a:srcRect t="9596"/>
          <a:stretch/>
        </p:blipFill>
        <p:spPr>
          <a:xfrm>
            <a:off x="1031549" y="1988840"/>
            <a:ext cx="7655251" cy="3067319"/>
          </a:xfrm>
          <a:prstGeom prst="rect">
            <a:avLst/>
          </a:prstGeom>
        </p:spPr>
      </p:pic>
      <p:sp>
        <p:nvSpPr>
          <p:cNvPr id="8" name="TextBox 7">
            <a:extLst>
              <a:ext uri="{FF2B5EF4-FFF2-40B4-BE49-F238E27FC236}">
                <a16:creationId xmlns:a16="http://schemas.microsoft.com/office/drawing/2014/main" id="{67236735-FE8A-CA4D-A2B0-36973790AF98}"/>
              </a:ext>
            </a:extLst>
          </p:cNvPr>
          <p:cNvSpPr txBox="1"/>
          <p:nvPr/>
        </p:nvSpPr>
        <p:spPr>
          <a:xfrm>
            <a:off x="778930" y="5717724"/>
            <a:ext cx="7992888" cy="369332"/>
          </a:xfrm>
          <a:prstGeom prst="rect">
            <a:avLst/>
          </a:prstGeom>
          <a:noFill/>
        </p:spPr>
        <p:txBody>
          <a:bodyPr wrap="square" rtlCol="0">
            <a:spAutoFit/>
          </a:bodyPr>
          <a:lstStyle/>
          <a:p>
            <a:r>
              <a:rPr lang="en-GB" i="1" dirty="0"/>
              <a:t>Source: </a:t>
            </a:r>
            <a:r>
              <a:rPr lang="en-GB" dirty="0"/>
              <a:t>Gottesdiener and Gorman (2012), p.58. Used courtesy of Ellen Gottesdiener</a:t>
            </a:r>
            <a:endParaRPr lang="en-US" dirty="0"/>
          </a:p>
        </p:txBody>
      </p:sp>
    </p:spTree>
    <p:custDataLst>
      <p:tags r:id="rId1"/>
    </p:custDataLst>
    <p:extLst>
      <p:ext uri="{BB962C8B-B14F-4D97-AF65-F5344CB8AC3E}">
        <p14:creationId xmlns:p14="http://schemas.microsoft.com/office/powerpoint/2010/main" val="252176637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2291"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2292"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2293"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2294" name="Rectangle 6"/>
          <p:cNvSpPr>
            <a:spLocks noGrp="1" noChangeArrowheads="1"/>
          </p:cNvSpPr>
          <p:nvPr>
            <p:ph type="title"/>
          </p:nvPr>
        </p:nvSpPr>
        <p:spPr>
          <a:xfrm>
            <a:off x="639803" y="351574"/>
            <a:ext cx="7870745"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noProof="0" dirty="0">
                <a:latin typeface="Liberation Sans"/>
              </a:rPr>
              <a:t>Different kinds of requirements</a:t>
            </a:r>
          </a:p>
        </p:txBody>
      </p:sp>
      <p:sp>
        <p:nvSpPr>
          <p:cNvPr id="12295" name="Rectangle 7"/>
          <p:cNvSpPr>
            <a:spLocks noGrp="1" noChangeArrowheads="1"/>
          </p:cNvSpPr>
          <p:nvPr>
            <p:ph type="body" idx="1"/>
          </p:nvPr>
        </p:nvSpPr>
        <p:spPr>
          <a:xfrm>
            <a:off x="914400" y="10668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noProof="0" dirty="0">
              <a:solidFill>
                <a:srgbClr val="000000"/>
              </a:solidFill>
              <a:latin typeface="Liberation Sans"/>
            </a:endParaRPr>
          </a:p>
          <a:p>
            <a:endParaRPr lang="en-US" noProof="0" dirty="0">
              <a:latin typeface="Liberation Sans"/>
            </a:endParaRPr>
          </a:p>
        </p:txBody>
      </p:sp>
      <p:sp>
        <p:nvSpPr>
          <p:cNvPr id="12296" name="Rectangle 8"/>
          <p:cNvSpPr>
            <a:spLocks noChangeArrowheads="1"/>
          </p:cNvSpPr>
          <p:nvPr/>
        </p:nvSpPr>
        <p:spPr bwMode="auto">
          <a:xfrm>
            <a:off x="450850" y="1341438"/>
            <a:ext cx="8441630" cy="467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457200" indent="-457200" eaLnBrk="0" hangingPunct="0">
              <a:spcBef>
                <a:spcPts val="600"/>
              </a:spcBef>
              <a:buFont typeface="Arial" panose="020B0604020202020204" pitchFamily="34" charset="0"/>
              <a:buChar char="•"/>
            </a:pPr>
            <a:r>
              <a:rPr lang="en-GB" sz="3200" dirty="0">
                <a:latin typeface="Liberation Sans"/>
              </a:rPr>
              <a:t>Functional</a:t>
            </a:r>
            <a:r>
              <a:rPr lang="en-GB" sz="2800" dirty="0">
                <a:latin typeface="Liberation Sans"/>
              </a:rPr>
              <a:t>: </a:t>
            </a:r>
            <a:endParaRPr lang="en-GB" sz="1000" dirty="0">
              <a:latin typeface="Liberation Sans"/>
            </a:endParaRPr>
          </a:p>
          <a:p>
            <a:pPr marL="1257300" lvl="2" indent="-342900" eaLnBrk="0" hangingPunct="0">
              <a:spcBef>
                <a:spcPts val="1200"/>
              </a:spcBef>
              <a:buFont typeface="Wingdings" pitchFamily="2" charset="2"/>
              <a:buChar char="§"/>
            </a:pPr>
            <a:r>
              <a:rPr lang="en-GB" sz="2800" dirty="0">
                <a:latin typeface="Liberation Sans"/>
              </a:rPr>
              <a:t>What the system should do</a:t>
            </a:r>
          </a:p>
          <a:p>
            <a:pPr marL="457200" indent="-457200" eaLnBrk="0" hangingPunct="0">
              <a:spcBef>
                <a:spcPts val="2400"/>
              </a:spcBef>
              <a:buFont typeface="Arial" panose="020B0604020202020204" pitchFamily="34" charset="0"/>
              <a:buChar char="•"/>
            </a:pPr>
            <a:r>
              <a:rPr lang="en-GB" sz="3200" dirty="0">
                <a:latin typeface="Liberation Sans"/>
              </a:rPr>
              <a:t>Data:</a:t>
            </a:r>
            <a:endParaRPr lang="en-GB" sz="1000" dirty="0">
              <a:latin typeface="Liberation Sans"/>
            </a:endParaRPr>
          </a:p>
          <a:p>
            <a:pPr marL="1257300" lvl="2" indent="-342900" eaLnBrk="0" hangingPunct="0">
              <a:spcBef>
                <a:spcPts val="1200"/>
              </a:spcBef>
              <a:buFont typeface="Wingdings" pitchFamily="2" charset="2"/>
              <a:buChar char="§"/>
            </a:pPr>
            <a:r>
              <a:rPr lang="en-GB" sz="2800" dirty="0">
                <a:latin typeface="Liberation Sans"/>
              </a:rPr>
              <a:t>What kinds of data need to be stored?</a:t>
            </a:r>
            <a:endParaRPr lang="en-GB" sz="1050" dirty="0">
              <a:latin typeface="Liberation Sans"/>
            </a:endParaRPr>
          </a:p>
          <a:p>
            <a:pPr marL="1257300" lvl="2" indent="-342900" eaLnBrk="0" hangingPunct="0">
              <a:spcBef>
                <a:spcPts val="1200"/>
              </a:spcBef>
              <a:buFont typeface="Wingdings" pitchFamily="2" charset="2"/>
              <a:buChar char="§"/>
            </a:pPr>
            <a:r>
              <a:rPr lang="en-GB" sz="2800" dirty="0">
                <a:latin typeface="Liberation Sans"/>
              </a:rPr>
              <a:t>How will they be stored (for example, database)?</a:t>
            </a:r>
            <a:r>
              <a:rPr lang="en-GB" sz="2400" dirty="0">
                <a:latin typeface="Liberation Sans"/>
              </a:rPr>
              <a:t> </a:t>
            </a: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8</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212951867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6"/>
          <p:cNvSpPr>
            <a:spLocks noGrp="1" noChangeArrowheads="1"/>
          </p:cNvSpPr>
          <p:nvPr>
            <p:ph type="title"/>
          </p:nvPr>
        </p:nvSpPr>
        <p:spPr>
          <a:xfrm>
            <a:off x="636627" y="462699"/>
            <a:ext cx="7870745"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noProof="0" dirty="0">
                <a:latin typeface="Liberation Sans"/>
              </a:rPr>
              <a:t>Different kinds of requirements</a:t>
            </a:r>
          </a:p>
        </p:txBody>
      </p:sp>
      <p:sp>
        <p:nvSpPr>
          <p:cNvPr id="13319" name="Rectangle 7"/>
          <p:cNvSpPr>
            <a:spLocks noGrp="1" noChangeArrowheads="1"/>
          </p:cNvSpPr>
          <p:nvPr>
            <p:ph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noProof="0" dirty="0">
              <a:solidFill>
                <a:srgbClr val="000000"/>
              </a:solidFill>
              <a:latin typeface="Liberation Sans"/>
            </a:endParaRPr>
          </a:p>
          <a:p>
            <a:endParaRPr lang="en-US" noProof="0" dirty="0">
              <a:latin typeface="Liberation Sans"/>
            </a:endParaRPr>
          </a:p>
        </p:txBody>
      </p:sp>
      <p:sp>
        <p:nvSpPr>
          <p:cNvPr id="1331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331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331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331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 name="Rectangle 1"/>
          <p:cNvSpPr/>
          <p:nvPr/>
        </p:nvSpPr>
        <p:spPr>
          <a:xfrm>
            <a:off x="467544" y="1556792"/>
            <a:ext cx="8208912" cy="4124206"/>
          </a:xfrm>
          <a:prstGeom prst="rect">
            <a:avLst/>
          </a:prstGeom>
        </p:spPr>
        <p:txBody>
          <a:bodyPr wrap="square">
            <a:spAutoFit/>
          </a:bodyPr>
          <a:lstStyle/>
          <a:p>
            <a:pPr eaLnBrk="0" hangingPunct="0">
              <a:spcBef>
                <a:spcPts val="600"/>
              </a:spcBef>
              <a:tabLst>
                <a:tab pos="536575" algn="l"/>
                <a:tab pos="623888" algn="l"/>
              </a:tabLst>
            </a:pPr>
            <a:r>
              <a:rPr lang="en-GB" sz="3000" dirty="0">
                <a:latin typeface="Liberation Sans"/>
              </a:rPr>
              <a:t>Environment or context of use:</a:t>
            </a:r>
            <a:endParaRPr lang="en-GB" sz="800" dirty="0">
              <a:latin typeface="Liberation Sans"/>
            </a:endParaRPr>
          </a:p>
          <a:p>
            <a:pPr marL="233363" lvl="2" eaLnBrk="0" hangingPunct="0">
              <a:spcBef>
                <a:spcPts val="1200"/>
              </a:spcBef>
            </a:pPr>
            <a:r>
              <a:rPr lang="en-GB" sz="2400" b="1" dirty="0">
                <a:latin typeface="Liberation Sans"/>
              </a:rPr>
              <a:t>Physical</a:t>
            </a:r>
            <a:r>
              <a:rPr lang="en-GB" sz="2400" dirty="0">
                <a:latin typeface="Liberation Sans"/>
              </a:rPr>
              <a:t>: dusty? noisy? vibration? light? heat? humidity? …. (for example, in a hospital)</a:t>
            </a:r>
          </a:p>
          <a:p>
            <a:pPr marL="233363" lvl="2" eaLnBrk="0" hangingPunct="0">
              <a:spcBef>
                <a:spcPts val="1200"/>
              </a:spcBef>
            </a:pPr>
            <a:r>
              <a:rPr lang="en-GB" sz="2400" b="1" dirty="0">
                <a:latin typeface="Liberation Sans"/>
              </a:rPr>
              <a:t>Social</a:t>
            </a:r>
            <a:r>
              <a:rPr lang="en-GB" sz="2400" dirty="0">
                <a:latin typeface="Liberation Sans"/>
              </a:rPr>
              <a:t>: collaboration and co-ordination, data sharing,  distributed, synchronous or asynchronous, privacy </a:t>
            </a:r>
          </a:p>
          <a:p>
            <a:pPr marL="233363" lvl="2" eaLnBrk="0" hangingPunct="0">
              <a:spcBef>
                <a:spcPts val="1200"/>
              </a:spcBef>
            </a:pPr>
            <a:r>
              <a:rPr lang="en-GB" sz="2400" b="1" dirty="0">
                <a:latin typeface="Liberation Sans"/>
              </a:rPr>
              <a:t>Organizational</a:t>
            </a:r>
            <a:r>
              <a:rPr lang="en-GB" sz="2400" dirty="0">
                <a:latin typeface="Liberation Sans"/>
              </a:rPr>
              <a:t>: user support, communications structure and infrastructure, availability of training</a:t>
            </a:r>
          </a:p>
          <a:p>
            <a:pPr marL="233363" lvl="2" eaLnBrk="0" hangingPunct="0">
              <a:spcBef>
                <a:spcPts val="1200"/>
              </a:spcBef>
            </a:pPr>
            <a:r>
              <a:rPr lang="en-GB" sz="2400" b="1" dirty="0">
                <a:latin typeface="Liberation Sans"/>
              </a:rPr>
              <a:t>Technical</a:t>
            </a:r>
            <a:r>
              <a:rPr lang="en-GB" sz="2400" dirty="0">
                <a:latin typeface="Liberation Sans"/>
              </a:rPr>
              <a:t>: On what technologies will it run or need to be compatible?</a:t>
            </a:r>
          </a:p>
        </p:txBody>
      </p:sp>
      <p:sp>
        <p:nvSpPr>
          <p:cNvPr id="4" name="Footer Placeholder 3"/>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5" name="Slide Number Placeholder 4"/>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9</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169013849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GUID" val="f1434627-e03f-4ca6-92b8-d0a209f29520"/>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4cf51ce5-b801-4c94-a000-7bb575ce2f2d"/>
</p:tagLst>
</file>

<file path=ppt/tags/tag3.xml><?xml version="1.0" encoding="utf-8"?>
<p:tagLst xmlns:a="http://schemas.openxmlformats.org/drawingml/2006/main" xmlns:r="http://schemas.openxmlformats.org/officeDocument/2006/relationships" xmlns:p="http://schemas.openxmlformats.org/presentationml/2006/main">
  <p:tag name="ARTICULATE_SLIDE_GUID" val="8fc9ac07-357b-4887-8b4d-5d9e142d9d61"/>
</p:tagLst>
</file>

<file path=ppt/tags/tag4.xml><?xml version="1.0" encoding="utf-8"?>
<p:tagLst xmlns:a="http://schemas.openxmlformats.org/drawingml/2006/main" xmlns:r="http://schemas.openxmlformats.org/officeDocument/2006/relationships" xmlns:p="http://schemas.openxmlformats.org/presentationml/2006/main">
  <p:tag name="ARTICULATE_SLIDE_GUID" val="8fc9ac07-357b-4887-8b4d-5d9e142d9d61"/>
</p:tagLst>
</file>

<file path=ppt/theme/theme1.xml><?xml version="1.0" encoding="utf-8"?>
<a:theme xmlns:a="http://schemas.openxmlformats.org/drawingml/2006/main" name="Office Theme">
  <a:themeElements>
    <a:clrScheme name="Custom 1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77A363"/>
      </a:accent6>
      <a:hlink>
        <a:srgbClr val="0000FF"/>
      </a:hlink>
      <a:folHlink>
        <a:srgbClr val="010D1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4456</TotalTime>
  <Words>2075</Words>
  <Application>Microsoft Macintosh PowerPoint</Application>
  <PresentationFormat>On-screen Show (4:3)</PresentationFormat>
  <Paragraphs>275</Paragraphs>
  <Slides>33</Slides>
  <Notes>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0" baseType="lpstr">
      <vt:lpstr>AppleSymbols</vt:lpstr>
      <vt:lpstr>Arial</vt:lpstr>
      <vt:lpstr>Calibri</vt:lpstr>
      <vt:lpstr>Liberation Sans</vt:lpstr>
      <vt:lpstr>Wingdings</vt:lpstr>
      <vt:lpstr>Office Theme</vt:lpstr>
      <vt:lpstr>Clip</vt:lpstr>
      <vt:lpstr>PowerPoint Presentation</vt:lpstr>
      <vt:lpstr>Overview </vt:lpstr>
      <vt:lpstr>What, how and why? </vt:lpstr>
      <vt:lpstr>Why bother? </vt:lpstr>
      <vt:lpstr>What are requirements? </vt:lpstr>
      <vt:lpstr>Volere shell </vt:lpstr>
      <vt:lpstr>The seven product dimensions</vt:lpstr>
      <vt:lpstr>Different kinds of requirements</vt:lpstr>
      <vt:lpstr>Different kinds of requirements</vt:lpstr>
      <vt:lpstr>Different kinds of requirements</vt:lpstr>
      <vt:lpstr>Different kinds of requirements</vt:lpstr>
      <vt:lpstr>Usable security</vt:lpstr>
      <vt:lpstr>Data gathering for requirements</vt:lpstr>
      <vt:lpstr>Combining data gathering</vt:lpstr>
      <vt:lpstr>Combining data gathering</vt:lpstr>
      <vt:lpstr>Using probes to engage with users</vt:lpstr>
      <vt:lpstr>Using probes to engage with users</vt:lpstr>
      <vt:lpstr>Contextual Inquiry</vt:lpstr>
      <vt:lpstr>Contextual Inquiry</vt:lpstr>
      <vt:lpstr>Brainstorming for innovation</vt:lpstr>
      <vt:lpstr>Bringing requirements to life</vt:lpstr>
      <vt:lpstr>Personas</vt:lpstr>
      <vt:lpstr>Example Persona #1</vt:lpstr>
      <vt:lpstr>Example Persona #2</vt:lpstr>
      <vt:lpstr>Scenario for group travel organizer</vt:lpstr>
      <vt:lpstr>Scenarios</vt:lpstr>
      <vt:lpstr>Scenarios and personas</vt:lpstr>
      <vt:lpstr>Design fiction</vt:lpstr>
      <vt:lpstr>Use cases</vt:lpstr>
      <vt:lpstr>Example essential use case for travel organizer</vt:lpstr>
      <vt:lpstr>Use case for travel organizer</vt:lpstr>
      <vt:lpstr>Alternative courses for travel organizer </vt:lpstr>
      <vt:lpstr>Summary</vt:lpstr>
    </vt:vector>
  </TitlesOfParts>
  <Company>John Wiley and Sons,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Leon Reicherts</cp:lastModifiedBy>
  <cp:revision>78</cp:revision>
  <dcterms:created xsi:type="dcterms:W3CDTF">2015-01-06T09:40:09Z</dcterms:created>
  <dcterms:modified xsi:type="dcterms:W3CDTF">2019-08-12T15:53:53Z</dcterms:modified>
</cp:coreProperties>
</file>